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27"/>
  </p:notesMasterIdLst>
  <p:handoutMasterIdLst>
    <p:handoutMasterId r:id="rId28"/>
  </p:handoutMasterIdLst>
  <p:sldIdLst>
    <p:sldId id="1430" r:id="rId5"/>
    <p:sldId id="1586" r:id="rId6"/>
    <p:sldId id="1056" r:id="rId7"/>
    <p:sldId id="1595" r:id="rId8"/>
    <p:sldId id="1604" r:id="rId9"/>
    <p:sldId id="1597" r:id="rId10"/>
    <p:sldId id="1587" r:id="rId11"/>
    <p:sldId id="1588" r:id="rId12"/>
    <p:sldId id="1609" r:id="rId13"/>
    <p:sldId id="1612" r:id="rId14"/>
    <p:sldId id="1614" r:id="rId15"/>
    <p:sldId id="1599" r:id="rId16"/>
    <p:sldId id="1601" r:id="rId17"/>
    <p:sldId id="1602" r:id="rId18"/>
    <p:sldId id="1596" r:id="rId19"/>
    <p:sldId id="1590" r:id="rId20"/>
    <p:sldId id="1592" r:id="rId21"/>
    <p:sldId id="1593" r:id="rId22"/>
    <p:sldId id="1594" r:id="rId23"/>
    <p:sldId id="1605" r:id="rId24"/>
    <p:sldId id="1606" r:id="rId25"/>
    <p:sldId id="1231" r:id="rId26"/>
  </p:sldIdLst>
  <p:sldSz cx="9144000" cy="6858000" type="screen4x3"/>
  <p:notesSz cx="6808788" cy="9940925"/>
  <p:custShowLst>
    <p:custShow name="Diaporama personnalisé 1" id="0">
      <p:sldLst/>
    </p:custShow>
    <p:custShow name="Diaporama personnalisé 2" id="1">
      <p:sldLst/>
    </p:custShow>
    <p:custShow name="Diaporama personnalisé 3" id="2">
      <p:sldLst/>
    </p:custShow>
    <p:custShow name="Diaporama personnalisé 4" id="3">
      <p:sldLst/>
    </p:custShow>
    <p:custShow name="Diaporama personnalisé 5" id="4">
      <p:sldLst/>
    </p:custShow>
    <p:custShow name="Diaporama personnalisé 6" id="5">
      <p:sldLst/>
    </p:custShow>
  </p:custShowLst>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071" userDrawn="1">
          <p15:clr>
            <a:srgbClr val="A4A3A4"/>
          </p15:clr>
        </p15:guide>
        <p15:guide id="2" pos="258" userDrawn="1">
          <p15:clr>
            <a:srgbClr val="A4A3A4"/>
          </p15:clr>
        </p15:guide>
        <p15:guide id="3" pos="4807" userDrawn="1">
          <p15:clr>
            <a:srgbClr val="A4A3A4"/>
          </p15:clr>
        </p15:guide>
        <p15:guide id="4" orient="horz" pos="3974" userDrawn="1">
          <p15:clr>
            <a:srgbClr val="A4A3A4"/>
          </p15:clr>
        </p15:guide>
        <p15:guide id="5" pos="2394" userDrawn="1">
          <p15:clr>
            <a:srgbClr val="A4A3A4"/>
          </p15:clr>
        </p15:guide>
        <p15:guide id="6" pos="155" userDrawn="1">
          <p15:clr>
            <a:srgbClr val="A4A3A4"/>
          </p15:clr>
        </p15:guide>
      </p15:sldGuideLst>
    </p:ext>
    <p:ext uri="{2D200454-40CA-4A62-9FC3-DE9A4176ACB9}">
      <p15:notesGuideLst xmlns:p15="http://schemas.microsoft.com/office/powerpoint/2012/main">
        <p15:guide id="1" orient="horz" pos="3448" userDrawn="1">
          <p15:clr>
            <a:srgbClr val="A4A3A4"/>
          </p15:clr>
        </p15:guide>
        <p15:guide id="2" pos="2464" userDrawn="1">
          <p15:clr>
            <a:srgbClr val="A4A3A4"/>
          </p15:clr>
        </p15:guide>
        <p15:guide id="3" orient="horz" pos="3346" userDrawn="1">
          <p15:clr>
            <a:srgbClr val="A4A3A4"/>
          </p15:clr>
        </p15:guide>
        <p15:guide id="4" pos="2359" userDrawn="1">
          <p15:clr>
            <a:srgbClr val="A4A3A4"/>
          </p15:clr>
        </p15:guide>
        <p15:guide id="5" orient="horz" pos="3247" userDrawn="1">
          <p15:clr>
            <a:srgbClr val="A4A3A4"/>
          </p15:clr>
        </p15:guide>
        <p15:guide id="6" pos="2257" userDrawn="1">
          <p15:clr>
            <a:srgbClr val="A4A3A4"/>
          </p15:clr>
        </p15:guide>
        <p15:guide id="7" orient="horz" pos="3326" userDrawn="1">
          <p15:clr>
            <a:srgbClr val="A4A3A4"/>
          </p15:clr>
        </p15:guide>
        <p15:guide id="8" orient="horz" pos="3228" userDrawn="1">
          <p15:clr>
            <a:srgbClr val="A4A3A4"/>
          </p15:clr>
        </p15:guide>
        <p15:guide id="9" orient="horz" pos="3133" userDrawn="1">
          <p15:clr>
            <a:srgbClr val="A4A3A4"/>
          </p15:clr>
        </p15:guide>
        <p15:guide id="10" pos="2340" userDrawn="1">
          <p15:clr>
            <a:srgbClr val="A4A3A4"/>
          </p15:clr>
        </p15:guide>
        <p15:guide id="11" pos="2241" userDrawn="1">
          <p15:clr>
            <a:srgbClr val="A4A3A4"/>
          </p15:clr>
        </p15:guide>
        <p15:guide id="1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LMER Timothé" initials="KT" lastIdx="2" clrIdx="0"/>
  <p:cmAuthor id="1" name="SACCOMANDI Gérard" initials="SG" lastIdx="1" clrIdx="1">
    <p:extLst>
      <p:ext uri="{19B8F6BF-5375-455C-9EA6-DF929625EA0E}">
        <p15:presenceInfo xmlns:p15="http://schemas.microsoft.com/office/powerpoint/2012/main" userId="S-1-5-21-329068152-261903793-1801674531-1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2A7"/>
    <a:srgbClr val="B3C5DB"/>
    <a:srgbClr val="E7BC29"/>
    <a:srgbClr val="C9D2BD"/>
    <a:srgbClr val="F3A447"/>
    <a:srgbClr val="F0D77D"/>
    <a:srgbClr val="E2BECB"/>
    <a:srgbClr val="A5B592"/>
    <a:srgbClr val="9C85C0"/>
    <a:srgbClr val="274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89" autoAdjust="0"/>
  </p:normalViewPr>
  <p:slideViewPr>
    <p:cSldViewPr snapToGrid="0">
      <p:cViewPr varScale="1">
        <p:scale>
          <a:sx n="113" d="100"/>
          <a:sy n="113" d="100"/>
        </p:scale>
        <p:origin x="922" y="91"/>
      </p:cViewPr>
      <p:guideLst>
        <p:guide orient="horz" pos="1071"/>
        <p:guide pos="258"/>
        <p:guide pos="4807"/>
        <p:guide orient="horz" pos="3974"/>
        <p:guide pos="2394"/>
        <p:guide pos="15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448"/>
        <p:guide pos="2464"/>
        <p:guide orient="horz" pos="3346"/>
        <p:guide pos="2359"/>
        <p:guide orient="horz" pos="3247"/>
        <p:guide pos="2257"/>
        <p:guide orient="horz" pos="3326"/>
        <p:guide orient="horz" pos="3228"/>
        <p:guide orient="horz" pos="3133"/>
        <p:guide pos="2340"/>
        <p:guide pos="2241"/>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9" y="5"/>
            <a:ext cx="2950951" cy="496729"/>
          </a:xfrm>
          <a:prstGeom prst="rect">
            <a:avLst/>
          </a:prstGeom>
        </p:spPr>
        <p:txBody>
          <a:bodyPr vert="horz" lIns="90941" tIns="45472" rIns="90941" bIns="45472" rtlCol="0"/>
          <a:lstStyle>
            <a:lvl1pPr algn="l" eaLnBrk="1" hangingPunct="1">
              <a:defRPr sz="1100">
                <a:cs typeface="+mn-cs"/>
              </a:defRPr>
            </a:lvl1pPr>
          </a:lstStyle>
          <a:p>
            <a:pPr>
              <a:defRPr/>
            </a:pPr>
            <a:endParaRPr lang="fr-FR"/>
          </a:p>
        </p:txBody>
      </p:sp>
      <p:sp>
        <p:nvSpPr>
          <p:cNvPr id="3" name="Espace réservé de la date 2"/>
          <p:cNvSpPr>
            <a:spLocks noGrp="1"/>
          </p:cNvSpPr>
          <p:nvPr>
            <p:ph type="dt" sz="quarter" idx="1"/>
          </p:nvPr>
        </p:nvSpPr>
        <p:spPr>
          <a:xfrm>
            <a:off x="3856251" y="5"/>
            <a:ext cx="2950951" cy="496729"/>
          </a:xfrm>
          <a:prstGeom prst="rect">
            <a:avLst/>
          </a:prstGeom>
        </p:spPr>
        <p:txBody>
          <a:bodyPr vert="horz" lIns="90941" tIns="45472" rIns="90941" bIns="45472" rtlCol="0"/>
          <a:lstStyle>
            <a:lvl1pPr algn="r" eaLnBrk="1" hangingPunct="1">
              <a:defRPr sz="1100">
                <a:cs typeface="+mn-cs"/>
              </a:defRPr>
            </a:lvl1pPr>
          </a:lstStyle>
          <a:p>
            <a:pPr>
              <a:defRPr/>
            </a:pPr>
            <a:fld id="{1FCCEC69-F3BE-419C-8D20-9EDB541BC6D3}" type="datetimeFigureOut">
              <a:rPr lang="fr-FR"/>
              <a:pPr>
                <a:defRPr/>
              </a:pPr>
              <a:t>26/05/2026</a:t>
            </a:fld>
            <a:endParaRPr lang="fr-FR"/>
          </a:p>
        </p:txBody>
      </p:sp>
      <p:sp>
        <p:nvSpPr>
          <p:cNvPr id="4" name="Espace réservé du pied de page 3"/>
          <p:cNvSpPr>
            <a:spLocks noGrp="1"/>
          </p:cNvSpPr>
          <p:nvPr>
            <p:ph type="ftr" sz="quarter" idx="2"/>
          </p:nvPr>
        </p:nvSpPr>
        <p:spPr>
          <a:xfrm>
            <a:off x="9" y="9442612"/>
            <a:ext cx="2950951" cy="496729"/>
          </a:xfrm>
          <a:prstGeom prst="rect">
            <a:avLst/>
          </a:prstGeom>
        </p:spPr>
        <p:txBody>
          <a:bodyPr vert="horz" lIns="90941" tIns="45472" rIns="90941" bIns="45472" rtlCol="0" anchor="b"/>
          <a:lstStyle>
            <a:lvl1pPr algn="l" eaLnBrk="1" hangingPunct="1">
              <a:defRPr sz="1100">
                <a:cs typeface="+mn-cs"/>
              </a:defRPr>
            </a:lvl1pPr>
          </a:lstStyle>
          <a:p>
            <a:pPr>
              <a:defRPr/>
            </a:pPr>
            <a:endParaRPr lang="fr-FR"/>
          </a:p>
        </p:txBody>
      </p:sp>
      <p:sp>
        <p:nvSpPr>
          <p:cNvPr id="5" name="Espace réservé du numéro de diapositive 4"/>
          <p:cNvSpPr>
            <a:spLocks noGrp="1"/>
          </p:cNvSpPr>
          <p:nvPr>
            <p:ph type="sldNum" sz="quarter" idx="3"/>
          </p:nvPr>
        </p:nvSpPr>
        <p:spPr>
          <a:xfrm>
            <a:off x="3856251" y="9442612"/>
            <a:ext cx="2950951" cy="496729"/>
          </a:xfrm>
          <a:prstGeom prst="rect">
            <a:avLst/>
          </a:prstGeom>
        </p:spPr>
        <p:txBody>
          <a:bodyPr vert="horz" wrap="square" lIns="90941" tIns="45472" rIns="90941" bIns="45472" numCol="1" anchor="b" anchorCtr="0" compatLnSpc="1">
            <a:prstTxWarp prst="textNoShape">
              <a:avLst/>
            </a:prstTxWarp>
          </a:bodyPr>
          <a:lstStyle>
            <a:lvl1pPr algn="r" eaLnBrk="1" hangingPunct="1">
              <a:defRPr sz="1100">
                <a:cs typeface="+mn-cs"/>
              </a:defRPr>
            </a:lvl1pPr>
          </a:lstStyle>
          <a:p>
            <a:pPr>
              <a:defRPr/>
            </a:pPr>
            <a:fld id="{F350EAF4-004F-4B83-BCD6-1A1F555E658D}" type="slidenum">
              <a:rPr lang="fr-FR" altLang="fr-FR"/>
              <a:pPr>
                <a:defRPr/>
              </a:pPr>
              <a:t>‹N°›</a:t>
            </a:fld>
            <a:endParaRPr lang="fr-FR" altLang="fr-FR"/>
          </a:p>
        </p:txBody>
      </p:sp>
    </p:spTree>
    <p:extLst>
      <p:ext uri="{BB962C8B-B14F-4D97-AF65-F5344CB8AC3E}">
        <p14:creationId xmlns:p14="http://schemas.microsoft.com/office/powerpoint/2010/main" val="284832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9" y="5"/>
            <a:ext cx="2950951" cy="496729"/>
          </a:xfrm>
          <a:prstGeom prst="rect">
            <a:avLst/>
          </a:prstGeom>
        </p:spPr>
        <p:txBody>
          <a:bodyPr vert="horz" lIns="90941" tIns="45472" rIns="90941" bIns="45472" rtlCol="0"/>
          <a:lstStyle>
            <a:lvl1pPr algn="l" eaLnBrk="1" hangingPunct="1">
              <a:defRPr sz="1100">
                <a:cs typeface="+mn-cs"/>
              </a:defRPr>
            </a:lvl1pPr>
          </a:lstStyle>
          <a:p>
            <a:pPr>
              <a:defRPr/>
            </a:pPr>
            <a:endParaRPr lang="fr-FR"/>
          </a:p>
        </p:txBody>
      </p:sp>
      <p:sp>
        <p:nvSpPr>
          <p:cNvPr id="3" name="Espace réservé de la date 2"/>
          <p:cNvSpPr>
            <a:spLocks noGrp="1"/>
          </p:cNvSpPr>
          <p:nvPr>
            <p:ph type="dt" idx="1"/>
          </p:nvPr>
        </p:nvSpPr>
        <p:spPr>
          <a:xfrm>
            <a:off x="3856251" y="5"/>
            <a:ext cx="2950951" cy="496729"/>
          </a:xfrm>
          <a:prstGeom prst="rect">
            <a:avLst/>
          </a:prstGeom>
        </p:spPr>
        <p:txBody>
          <a:bodyPr vert="horz" lIns="90941" tIns="45472" rIns="90941" bIns="45472" rtlCol="0"/>
          <a:lstStyle>
            <a:lvl1pPr algn="r" eaLnBrk="1" hangingPunct="1">
              <a:defRPr sz="1100">
                <a:cs typeface="+mn-cs"/>
              </a:defRPr>
            </a:lvl1pPr>
          </a:lstStyle>
          <a:p>
            <a:pPr>
              <a:defRPr/>
            </a:pPr>
            <a:fld id="{3E9F0FD5-EBD2-4B69-8531-68D487ACEB53}" type="datetimeFigureOut">
              <a:rPr lang="fr-FR"/>
              <a:pPr>
                <a:defRPr/>
              </a:pPr>
              <a:t>26/05/2026</a:t>
            </a:fld>
            <a:endParaRPr lang="fr-FR"/>
          </a:p>
        </p:txBody>
      </p:sp>
      <p:sp>
        <p:nvSpPr>
          <p:cNvPr id="4" name="Espace réservé de l'image des diapositives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0941" tIns="45472" rIns="90941" bIns="45472" rtlCol="0" anchor="ctr"/>
          <a:lstStyle/>
          <a:p>
            <a:pPr lvl="0"/>
            <a:endParaRPr lang="fr-FR" noProof="0"/>
          </a:p>
        </p:txBody>
      </p:sp>
      <p:sp>
        <p:nvSpPr>
          <p:cNvPr id="5" name="Espace réservé des commentaires 4"/>
          <p:cNvSpPr>
            <a:spLocks noGrp="1"/>
          </p:cNvSpPr>
          <p:nvPr>
            <p:ph type="body" sz="quarter" idx="3"/>
          </p:nvPr>
        </p:nvSpPr>
        <p:spPr>
          <a:xfrm>
            <a:off x="681362" y="4721306"/>
            <a:ext cx="5446077" cy="4473732"/>
          </a:xfrm>
          <a:prstGeom prst="rect">
            <a:avLst/>
          </a:prstGeom>
        </p:spPr>
        <p:txBody>
          <a:bodyPr vert="horz" lIns="90941" tIns="45472" rIns="90941" bIns="45472"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9" y="9442612"/>
            <a:ext cx="2950951" cy="496729"/>
          </a:xfrm>
          <a:prstGeom prst="rect">
            <a:avLst/>
          </a:prstGeom>
        </p:spPr>
        <p:txBody>
          <a:bodyPr vert="horz" lIns="90941" tIns="45472" rIns="90941" bIns="45472" rtlCol="0" anchor="b"/>
          <a:lstStyle>
            <a:lvl1pPr algn="l" eaLnBrk="1" hangingPunct="1">
              <a:defRPr sz="1100">
                <a:cs typeface="+mn-cs"/>
              </a:defRPr>
            </a:lvl1pPr>
          </a:lstStyle>
          <a:p>
            <a:pPr>
              <a:defRPr/>
            </a:pPr>
            <a:endParaRPr lang="fr-FR"/>
          </a:p>
        </p:txBody>
      </p:sp>
      <p:sp>
        <p:nvSpPr>
          <p:cNvPr id="7" name="Espace réservé du numéro de diapositive 6"/>
          <p:cNvSpPr>
            <a:spLocks noGrp="1"/>
          </p:cNvSpPr>
          <p:nvPr>
            <p:ph type="sldNum" sz="quarter" idx="5"/>
          </p:nvPr>
        </p:nvSpPr>
        <p:spPr>
          <a:xfrm>
            <a:off x="3856251" y="9442612"/>
            <a:ext cx="2950951" cy="496729"/>
          </a:xfrm>
          <a:prstGeom prst="rect">
            <a:avLst/>
          </a:prstGeom>
        </p:spPr>
        <p:txBody>
          <a:bodyPr vert="horz" wrap="square" lIns="90941" tIns="45472" rIns="90941" bIns="45472" numCol="1" anchor="b" anchorCtr="0" compatLnSpc="1">
            <a:prstTxWarp prst="textNoShape">
              <a:avLst/>
            </a:prstTxWarp>
          </a:bodyPr>
          <a:lstStyle>
            <a:lvl1pPr algn="r" eaLnBrk="1" hangingPunct="1">
              <a:defRPr sz="1100">
                <a:cs typeface="+mn-cs"/>
              </a:defRPr>
            </a:lvl1pPr>
          </a:lstStyle>
          <a:p>
            <a:pPr>
              <a:defRPr/>
            </a:pPr>
            <a:fld id="{7BE4E3E1-C978-4CF3-A3A8-B575A30AB049}" type="slidenum">
              <a:rPr lang="fr-FR" altLang="fr-FR"/>
              <a:pPr>
                <a:defRPr/>
              </a:pPr>
              <a:t>‹N°›</a:t>
            </a:fld>
            <a:endParaRPr lang="fr-FR" altLang="fr-FR"/>
          </a:p>
        </p:txBody>
      </p:sp>
    </p:spTree>
    <p:extLst>
      <p:ext uri="{BB962C8B-B14F-4D97-AF65-F5344CB8AC3E}">
        <p14:creationId xmlns:p14="http://schemas.microsoft.com/office/powerpoint/2010/main" val="1309351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91E13-FD67-E925-43A6-F3B8D273CA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8DDAA8-B24A-10EB-B363-C4560B6CC3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E51828F-DE18-8452-96C7-C5C9C892637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949CF87-E3FA-E8A4-1506-6D52F49FD5AB}"/>
              </a:ext>
            </a:extLst>
          </p:cNvPr>
          <p:cNvSpPr>
            <a:spLocks noGrp="1"/>
          </p:cNvSpPr>
          <p:nvPr>
            <p:ph type="sldNum" sz="quarter" idx="10"/>
          </p:nvPr>
        </p:nvSpPr>
        <p:spPr/>
        <p:txBody>
          <a:bodyPr/>
          <a:lstStyle/>
          <a:p>
            <a:pPr>
              <a:defRPr/>
            </a:pPr>
            <a:fld id="{7BE4E3E1-C978-4CF3-A3A8-B575A30AB049}" type="slidenum">
              <a:rPr lang="fr-FR" altLang="fr-FR" smtClean="0"/>
              <a:pPr>
                <a:defRPr/>
              </a:pPr>
              <a:t>2</a:t>
            </a:fld>
            <a:endParaRPr lang="fr-FR" altLang="fr-FR"/>
          </a:p>
        </p:txBody>
      </p:sp>
    </p:spTree>
    <p:extLst>
      <p:ext uri="{BB962C8B-B14F-4D97-AF65-F5344CB8AC3E}">
        <p14:creationId xmlns:p14="http://schemas.microsoft.com/office/powerpoint/2010/main" val="191010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C959C-B93C-04A9-1CED-2A72EA034C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E87D94E-6B21-1559-D4BB-05AF723388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28FA2C-A0E4-C5E6-0502-6B60B8A8956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779199C-D5C5-4C9F-B5F7-F26818A38538}"/>
              </a:ext>
            </a:extLst>
          </p:cNvPr>
          <p:cNvSpPr>
            <a:spLocks noGrp="1"/>
          </p:cNvSpPr>
          <p:nvPr>
            <p:ph type="sldNum" sz="quarter" idx="10"/>
          </p:nvPr>
        </p:nvSpPr>
        <p:spPr/>
        <p:txBody>
          <a:bodyPr/>
          <a:lstStyle/>
          <a:p>
            <a:pPr>
              <a:defRPr/>
            </a:pPr>
            <a:fld id="{7BE4E3E1-C978-4CF3-A3A8-B575A30AB049}" type="slidenum">
              <a:rPr lang="fr-FR" altLang="fr-FR" smtClean="0"/>
              <a:pPr>
                <a:defRPr/>
              </a:pPr>
              <a:t>11</a:t>
            </a:fld>
            <a:endParaRPr lang="fr-FR" altLang="fr-FR"/>
          </a:p>
        </p:txBody>
      </p:sp>
    </p:spTree>
    <p:extLst>
      <p:ext uri="{BB962C8B-B14F-4D97-AF65-F5344CB8AC3E}">
        <p14:creationId xmlns:p14="http://schemas.microsoft.com/office/powerpoint/2010/main" val="352310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5B437-CE1B-2DFF-CD53-315CF9B1EC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BC8D36C-AED5-0BA3-A173-DE59111D35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D3ABCD-F73B-61F9-352F-5DB1D4A914E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B270977-7735-098B-D3B5-DF6F96563228}"/>
              </a:ext>
            </a:extLst>
          </p:cNvPr>
          <p:cNvSpPr>
            <a:spLocks noGrp="1"/>
          </p:cNvSpPr>
          <p:nvPr>
            <p:ph type="sldNum" sz="quarter" idx="10"/>
          </p:nvPr>
        </p:nvSpPr>
        <p:spPr/>
        <p:txBody>
          <a:bodyPr/>
          <a:lstStyle/>
          <a:p>
            <a:pPr>
              <a:defRPr/>
            </a:pPr>
            <a:fld id="{7BE4E3E1-C978-4CF3-A3A8-B575A30AB049}" type="slidenum">
              <a:rPr lang="fr-FR" altLang="fr-FR" smtClean="0"/>
              <a:pPr>
                <a:defRPr/>
              </a:pPr>
              <a:t>12</a:t>
            </a:fld>
            <a:endParaRPr lang="fr-FR" altLang="fr-FR"/>
          </a:p>
        </p:txBody>
      </p:sp>
    </p:spTree>
    <p:extLst>
      <p:ext uri="{BB962C8B-B14F-4D97-AF65-F5344CB8AC3E}">
        <p14:creationId xmlns:p14="http://schemas.microsoft.com/office/powerpoint/2010/main" val="3702226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A2AE-3435-5684-B496-2D7649F199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029D21-9040-A00C-90E5-7FB454250B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41FEE8-4205-8A51-9559-9419C64E45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0BA58C2-E746-02E4-8130-6E495F5AEA11}"/>
              </a:ext>
            </a:extLst>
          </p:cNvPr>
          <p:cNvSpPr>
            <a:spLocks noGrp="1"/>
          </p:cNvSpPr>
          <p:nvPr>
            <p:ph type="sldNum" sz="quarter" idx="10"/>
          </p:nvPr>
        </p:nvSpPr>
        <p:spPr/>
        <p:txBody>
          <a:bodyPr/>
          <a:lstStyle/>
          <a:p>
            <a:pPr>
              <a:defRPr/>
            </a:pPr>
            <a:fld id="{7BE4E3E1-C978-4CF3-A3A8-B575A30AB049}" type="slidenum">
              <a:rPr lang="fr-FR" altLang="fr-FR" smtClean="0"/>
              <a:pPr>
                <a:defRPr/>
              </a:pPr>
              <a:t>13</a:t>
            </a:fld>
            <a:endParaRPr lang="fr-FR" altLang="fr-FR"/>
          </a:p>
        </p:txBody>
      </p:sp>
    </p:spTree>
    <p:extLst>
      <p:ext uri="{BB962C8B-B14F-4D97-AF65-F5344CB8AC3E}">
        <p14:creationId xmlns:p14="http://schemas.microsoft.com/office/powerpoint/2010/main" val="369662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85A3E-B952-F003-99D0-4448FE394F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364E71-D574-783B-E38D-626E3ADB99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9D40B9-29BD-796A-C7C4-534B8F7D463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35C8AB9-BA52-751E-70CD-0295C61C1199}"/>
              </a:ext>
            </a:extLst>
          </p:cNvPr>
          <p:cNvSpPr>
            <a:spLocks noGrp="1"/>
          </p:cNvSpPr>
          <p:nvPr>
            <p:ph type="sldNum" sz="quarter" idx="10"/>
          </p:nvPr>
        </p:nvSpPr>
        <p:spPr/>
        <p:txBody>
          <a:bodyPr/>
          <a:lstStyle/>
          <a:p>
            <a:pPr>
              <a:defRPr/>
            </a:pPr>
            <a:fld id="{7BE4E3E1-C978-4CF3-A3A8-B575A30AB049}" type="slidenum">
              <a:rPr lang="fr-FR" altLang="fr-FR" smtClean="0"/>
              <a:pPr>
                <a:defRPr/>
              </a:pPr>
              <a:t>14</a:t>
            </a:fld>
            <a:endParaRPr lang="fr-FR" altLang="fr-FR"/>
          </a:p>
        </p:txBody>
      </p:sp>
    </p:spTree>
    <p:extLst>
      <p:ext uri="{BB962C8B-B14F-4D97-AF65-F5344CB8AC3E}">
        <p14:creationId xmlns:p14="http://schemas.microsoft.com/office/powerpoint/2010/main" val="94225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F92EE-18CC-2DDD-6F56-2559AC45B6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53B78B-EDD7-4309-74B5-55BC866A93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6E7023-0574-64C2-F1C3-95994F4BD5B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E60E381-D0A8-17C8-E884-5D1DA2E6545B}"/>
              </a:ext>
            </a:extLst>
          </p:cNvPr>
          <p:cNvSpPr>
            <a:spLocks noGrp="1"/>
          </p:cNvSpPr>
          <p:nvPr>
            <p:ph type="sldNum" sz="quarter" idx="10"/>
          </p:nvPr>
        </p:nvSpPr>
        <p:spPr/>
        <p:txBody>
          <a:bodyPr/>
          <a:lstStyle/>
          <a:p>
            <a:pPr>
              <a:defRPr/>
            </a:pPr>
            <a:fld id="{7BE4E3E1-C978-4CF3-A3A8-B575A30AB049}" type="slidenum">
              <a:rPr lang="fr-FR" altLang="fr-FR" smtClean="0"/>
              <a:pPr>
                <a:defRPr/>
              </a:pPr>
              <a:t>15</a:t>
            </a:fld>
            <a:endParaRPr lang="fr-FR" altLang="fr-FR"/>
          </a:p>
        </p:txBody>
      </p:sp>
    </p:spTree>
    <p:extLst>
      <p:ext uri="{BB962C8B-B14F-4D97-AF65-F5344CB8AC3E}">
        <p14:creationId xmlns:p14="http://schemas.microsoft.com/office/powerpoint/2010/main" val="299716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77ABD-AB74-DB5B-06BF-5C4A002686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8E3B60-B844-C4F9-4E29-B66B3F1F71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AA003E-7221-86E3-4240-05F6036EC0E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7A8A1EB-C3B7-6582-9138-D4959EA54284}"/>
              </a:ext>
            </a:extLst>
          </p:cNvPr>
          <p:cNvSpPr>
            <a:spLocks noGrp="1"/>
          </p:cNvSpPr>
          <p:nvPr>
            <p:ph type="sldNum" sz="quarter" idx="10"/>
          </p:nvPr>
        </p:nvSpPr>
        <p:spPr/>
        <p:txBody>
          <a:bodyPr/>
          <a:lstStyle/>
          <a:p>
            <a:pPr>
              <a:defRPr/>
            </a:pPr>
            <a:fld id="{7BE4E3E1-C978-4CF3-A3A8-B575A30AB049}" type="slidenum">
              <a:rPr lang="fr-FR" altLang="fr-FR" smtClean="0"/>
              <a:pPr>
                <a:defRPr/>
              </a:pPr>
              <a:t>16</a:t>
            </a:fld>
            <a:endParaRPr lang="fr-FR" altLang="fr-FR"/>
          </a:p>
        </p:txBody>
      </p:sp>
    </p:spTree>
    <p:extLst>
      <p:ext uri="{BB962C8B-B14F-4D97-AF65-F5344CB8AC3E}">
        <p14:creationId xmlns:p14="http://schemas.microsoft.com/office/powerpoint/2010/main" val="61285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53DF4-0ECF-9B5A-E443-81BBE2981F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EDD4EA-F142-0348-B691-052AAD1DF5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3BED0A0-8750-6EC0-F97D-EF6DA99AB27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8A372AB-4797-A2B4-1CE1-103F04FC03C6}"/>
              </a:ext>
            </a:extLst>
          </p:cNvPr>
          <p:cNvSpPr>
            <a:spLocks noGrp="1"/>
          </p:cNvSpPr>
          <p:nvPr>
            <p:ph type="sldNum" sz="quarter" idx="10"/>
          </p:nvPr>
        </p:nvSpPr>
        <p:spPr/>
        <p:txBody>
          <a:bodyPr/>
          <a:lstStyle/>
          <a:p>
            <a:pPr>
              <a:defRPr/>
            </a:pPr>
            <a:fld id="{7BE4E3E1-C978-4CF3-A3A8-B575A30AB049}" type="slidenum">
              <a:rPr lang="fr-FR" altLang="fr-FR" smtClean="0"/>
              <a:pPr>
                <a:defRPr/>
              </a:pPr>
              <a:t>17</a:t>
            </a:fld>
            <a:endParaRPr lang="fr-FR" altLang="fr-FR"/>
          </a:p>
        </p:txBody>
      </p:sp>
    </p:spTree>
    <p:extLst>
      <p:ext uri="{BB962C8B-B14F-4D97-AF65-F5344CB8AC3E}">
        <p14:creationId xmlns:p14="http://schemas.microsoft.com/office/powerpoint/2010/main" val="299533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22739-8EAF-835A-A1A2-01C24F5C1C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5CC7E6-448E-BB38-E143-69BEC86A23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16FBC49-7EE8-2C7C-BA69-0A9E51B866A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36C9B8F-D55D-B672-7D92-FB0D16F1F53F}"/>
              </a:ext>
            </a:extLst>
          </p:cNvPr>
          <p:cNvSpPr>
            <a:spLocks noGrp="1"/>
          </p:cNvSpPr>
          <p:nvPr>
            <p:ph type="sldNum" sz="quarter" idx="10"/>
          </p:nvPr>
        </p:nvSpPr>
        <p:spPr/>
        <p:txBody>
          <a:bodyPr/>
          <a:lstStyle/>
          <a:p>
            <a:pPr>
              <a:defRPr/>
            </a:pPr>
            <a:fld id="{7BE4E3E1-C978-4CF3-A3A8-B575A30AB049}" type="slidenum">
              <a:rPr lang="fr-FR" altLang="fr-FR" smtClean="0"/>
              <a:pPr>
                <a:defRPr/>
              </a:pPr>
              <a:t>18</a:t>
            </a:fld>
            <a:endParaRPr lang="fr-FR" altLang="fr-FR"/>
          </a:p>
        </p:txBody>
      </p:sp>
    </p:spTree>
    <p:extLst>
      <p:ext uri="{BB962C8B-B14F-4D97-AF65-F5344CB8AC3E}">
        <p14:creationId xmlns:p14="http://schemas.microsoft.com/office/powerpoint/2010/main" val="1951893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B76A4-E661-E9E4-7C45-3895CA8D8C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C935A1-36B4-B6BC-423F-FBD8D63CAB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F7A07E-5BDD-A3AE-6232-030B2AB0D97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0A8D457-58F7-1F3B-4E25-87C3E055C50E}"/>
              </a:ext>
            </a:extLst>
          </p:cNvPr>
          <p:cNvSpPr>
            <a:spLocks noGrp="1"/>
          </p:cNvSpPr>
          <p:nvPr>
            <p:ph type="sldNum" sz="quarter" idx="10"/>
          </p:nvPr>
        </p:nvSpPr>
        <p:spPr/>
        <p:txBody>
          <a:bodyPr/>
          <a:lstStyle/>
          <a:p>
            <a:pPr>
              <a:defRPr/>
            </a:pPr>
            <a:fld id="{7BE4E3E1-C978-4CF3-A3A8-B575A30AB049}" type="slidenum">
              <a:rPr lang="fr-FR" altLang="fr-FR" smtClean="0"/>
              <a:pPr>
                <a:defRPr/>
              </a:pPr>
              <a:t>19</a:t>
            </a:fld>
            <a:endParaRPr lang="fr-FR" altLang="fr-FR"/>
          </a:p>
        </p:txBody>
      </p:sp>
    </p:spTree>
    <p:extLst>
      <p:ext uri="{BB962C8B-B14F-4D97-AF65-F5344CB8AC3E}">
        <p14:creationId xmlns:p14="http://schemas.microsoft.com/office/powerpoint/2010/main" val="320573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A8AF-BE00-E8EF-0D9E-FB6C5DEF0A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F97A9C-0F9C-1B27-24D2-68EA0051081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996A2D-A139-C809-A2DC-487293EA53A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4F0524D-93F5-4894-9BA5-795C5B9B86B4}"/>
              </a:ext>
            </a:extLst>
          </p:cNvPr>
          <p:cNvSpPr>
            <a:spLocks noGrp="1"/>
          </p:cNvSpPr>
          <p:nvPr>
            <p:ph type="sldNum" sz="quarter" idx="10"/>
          </p:nvPr>
        </p:nvSpPr>
        <p:spPr/>
        <p:txBody>
          <a:bodyPr/>
          <a:lstStyle/>
          <a:p>
            <a:pPr>
              <a:defRPr/>
            </a:pPr>
            <a:fld id="{7BE4E3E1-C978-4CF3-A3A8-B575A30AB049}" type="slidenum">
              <a:rPr lang="fr-FR" altLang="fr-FR" smtClean="0"/>
              <a:pPr>
                <a:defRPr/>
              </a:pPr>
              <a:t>20</a:t>
            </a:fld>
            <a:endParaRPr lang="fr-FR" altLang="fr-FR"/>
          </a:p>
        </p:txBody>
      </p:sp>
    </p:spTree>
    <p:extLst>
      <p:ext uri="{BB962C8B-B14F-4D97-AF65-F5344CB8AC3E}">
        <p14:creationId xmlns:p14="http://schemas.microsoft.com/office/powerpoint/2010/main" val="1732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5772">
              <a:defRPr/>
            </a:pPr>
            <a:r>
              <a:rPr lang="fr-FR" sz="1000" dirty="0"/>
              <a:t>À rebours d’un imaginaire collectif fondé sur la croissance continue, la France entre dans une phase inédite de transition démographique marquée par le vieillissement de sa population et une forte baisse des naissances. </a:t>
            </a:r>
          </a:p>
          <a:p>
            <a:pPr defTabSz="915772">
              <a:defRPr/>
            </a:pPr>
            <a:r>
              <a:rPr lang="fr-FR" sz="1000" dirty="0"/>
              <a:t>Longtemps cantonnée à certains territoires en difficulté, la décroissance démographique tend désormais à devenir une réalité pour de nombreuses collectivités</a:t>
            </a:r>
            <a:r>
              <a:rPr lang="fr-FR" sz="1000"/>
              <a:t>. </a:t>
            </a:r>
          </a:p>
          <a:p>
            <a:pPr defTabSz="915772">
              <a:defRPr/>
            </a:pPr>
            <a:r>
              <a:rPr lang="fr-FR" sz="1000"/>
              <a:t>Pourtant</a:t>
            </a:r>
            <a:r>
              <a:rPr lang="fr-FR" sz="1000" dirty="0"/>
              <a:t>, cette perspective demeure largement impensée, voire niée, dans les politiques d’aménagement et de planification, encore structurées par l’objectif de l’attractivité et de la croissance</a:t>
            </a:r>
            <a:r>
              <a:rPr lang="fr-FR" sz="1000"/>
              <a:t>. </a:t>
            </a:r>
          </a:p>
          <a:p>
            <a:pPr defTabSz="915772">
              <a:defRPr/>
            </a:pPr>
            <a:r>
              <a:rPr lang="fr-FR" sz="1000" dirty="0"/>
              <a:t>Face à ce basculement, se pose désormais une question centrale : comment anticiper et accompagner cette dynamique pour en limiter les effets négatifs et en faire un levier de recomposition territoriale et environnementale ?</a:t>
            </a:r>
          </a:p>
          <a:p>
            <a:endParaRPr lang="fr-FR" dirty="0"/>
          </a:p>
        </p:txBody>
      </p:sp>
      <p:sp>
        <p:nvSpPr>
          <p:cNvPr id="4" name="Espace réservé du numéro de diapositive 3"/>
          <p:cNvSpPr>
            <a:spLocks noGrp="1"/>
          </p:cNvSpPr>
          <p:nvPr>
            <p:ph type="sldNum" sz="quarter" idx="10"/>
          </p:nvPr>
        </p:nvSpPr>
        <p:spPr/>
        <p:txBody>
          <a:bodyPr/>
          <a:lstStyle/>
          <a:p>
            <a:pPr>
              <a:defRPr/>
            </a:pPr>
            <a:fld id="{7BE4E3E1-C978-4CF3-A3A8-B575A30AB049}" type="slidenum">
              <a:rPr lang="fr-FR" altLang="fr-FR" smtClean="0"/>
              <a:pPr>
                <a:defRPr/>
              </a:pPr>
              <a:t>3</a:t>
            </a:fld>
            <a:endParaRPr lang="fr-FR" altLang="fr-FR"/>
          </a:p>
        </p:txBody>
      </p:sp>
    </p:spTree>
    <p:extLst>
      <p:ext uri="{BB962C8B-B14F-4D97-AF65-F5344CB8AC3E}">
        <p14:creationId xmlns:p14="http://schemas.microsoft.com/office/powerpoint/2010/main" val="278512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88D2-7870-1859-DC35-705D8AE8FC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1BB054-E249-2A0A-A548-EFA1ECA8A9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AF7B6B-347B-0CFC-325D-5D4EC529CE7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D53DEE3-D58E-71D2-7BB0-26DC02355BB9}"/>
              </a:ext>
            </a:extLst>
          </p:cNvPr>
          <p:cNvSpPr>
            <a:spLocks noGrp="1"/>
          </p:cNvSpPr>
          <p:nvPr>
            <p:ph type="sldNum" sz="quarter" idx="10"/>
          </p:nvPr>
        </p:nvSpPr>
        <p:spPr/>
        <p:txBody>
          <a:bodyPr/>
          <a:lstStyle/>
          <a:p>
            <a:pPr>
              <a:defRPr/>
            </a:pPr>
            <a:fld id="{7BE4E3E1-C978-4CF3-A3A8-B575A30AB049}" type="slidenum">
              <a:rPr lang="fr-FR" altLang="fr-FR" smtClean="0"/>
              <a:pPr>
                <a:defRPr/>
              </a:pPr>
              <a:t>21</a:t>
            </a:fld>
            <a:endParaRPr lang="fr-FR" altLang="fr-FR"/>
          </a:p>
        </p:txBody>
      </p:sp>
    </p:spTree>
    <p:extLst>
      <p:ext uri="{BB962C8B-B14F-4D97-AF65-F5344CB8AC3E}">
        <p14:creationId xmlns:p14="http://schemas.microsoft.com/office/powerpoint/2010/main" val="1837613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06">
              <a:defRPr/>
            </a:pPr>
            <a:fld id="{7BE4E3E1-C978-4CF3-A3A8-B575A30AB049}" type="slidenum">
              <a:rPr lang="fr-FR" altLang="fr-FR">
                <a:solidFill>
                  <a:prstClr val="black"/>
                </a:solidFill>
              </a:rPr>
              <a:pPr defTabSz="914306">
                <a:defRPr/>
              </a:pPr>
              <a:t>22</a:t>
            </a:fld>
            <a:endParaRPr lang="fr-FR" altLang="fr-FR">
              <a:solidFill>
                <a:prstClr val="black"/>
              </a:solidFill>
            </a:endParaRPr>
          </a:p>
        </p:txBody>
      </p:sp>
    </p:spTree>
    <p:extLst>
      <p:ext uri="{BB962C8B-B14F-4D97-AF65-F5344CB8AC3E}">
        <p14:creationId xmlns:p14="http://schemas.microsoft.com/office/powerpoint/2010/main" val="176148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E0A7-6B88-F448-7ED6-A25B2E707F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59AD58-3451-BA46-D0FB-6043F62D0B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13A1C3-6C8D-5420-F892-25F7C600F99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519A2D8-AE53-9CB4-A481-1FF3C4163121}"/>
              </a:ext>
            </a:extLst>
          </p:cNvPr>
          <p:cNvSpPr>
            <a:spLocks noGrp="1"/>
          </p:cNvSpPr>
          <p:nvPr>
            <p:ph type="sldNum" sz="quarter" idx="10"/>
          </p:nvPr>
        </p:nvSpPr>
        <p:spPr/>
        <p:txBody>
          <a:bodyPr/>
          <a:lstStyle/>
          <a:p>
            <a:pPr>
              <a:defRPr/>
            </a:pPr>
            <a:fld id="{7BE4E3E1-C978-4CF3-A3A8-B575A30AB049}" type="slidenum">
              <a:rPr lang="fr-FR" altLang="fr-FR" smtClean="0"/>
              <a:pPr>
                <a:defRPr/>
              </a:pPr>
              <a:t>4</a:t>
            </a:fld>
            <a:endParaRPr lang="fr-FR" altLang="fr-FR"/>
          </a:p>
        </p:txBody>
      </p:sp>
    </p:spTree>
    <p:extLst>
      <p:ext uri="{BB962C8B-B14F-4D97-AF65-F5344CB8AC3E}">
        <p14:creationId xmlns:p14="http://schemas.microsoft.com/office/powerpoint/2010/main" val="411873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AC34-D432-9CE1-198A-17308690D1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BAE2A8-2464-F4B6-C163-719682E6E55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52694E-787F-A7DF-E06C-6E3C5D24DE1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4BBD78B-213F-55F8-88EF-2AC3B6646AC6}"/>
              </a:ext>
            </a:extLst>
          </p:cNvPr>
          <p:cNvSpPr>
            <a:spLocks noGrp="1"/>
          </p:cNvSpPr>
          <p:nvPr>
            <p:ph type="sldNum" sz="quarter" idx="10"/>
          </p:nvPr>
        </p:nvSpPr>
        <p:spPr/>
        <p:txBody>
          <a:bodyPr/>
          <a:lstStyle/>
          <a:p>
            <a:pPr>
              <a:defRPr/>
            </a:pPr>
            <a:fld id="{7BE4E3E1-C978-4CF3-A3A8-B575A30AB049}" type="slidenum">
              <a:rPr lang="fr-FR" altLang="fr-FR" smtClean="0"/>
              <a:pPr>
                <a:defRPr/>
              </a:pPr>
              <a:t>5</a:t>
            </a:fld>
            <a:endParaRPr lang="fr-FR" altLang="fr-FR"/>
          </a:p>
        </p:txBody>
      </p:sp>
    </p:spTree>
    <p:extLst>
      <p:ext uri="{BB962C8B-B14F-4D97-AF65-F5344CB8AC3E}">
        <p14:creationId xmlns:p14="http://schemas.microsoft.com/office/powerpoint/2010/main" val="301803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004A-EB81-81BE-03C7-76A207BFE1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121446-C007-5AA6-5CB1-F3128DB536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DAD14E-F39A-1351-E824-274F85AF77C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CB35341-832D-9F75-2451-3307DA17D9CE}"/>
              </a:ext>
            </a:extLst>
          </p:cNvPr>
          <p:cNvSpPr>
            <a:spLocks noGrp="1"/>
          </p:cNvSpPr>
          <p:nvPr>
            <p:ph type="sldNum" sz="quarter" idx="10"/>
          </p:nvPr>
        </p:nvSpPr>
        <p:spPr/>
        <p:txBody>
          <a:bodyPr/>
          <a:lstStyle/>
          <a:p>
            <a:pPr>
              <a:defRPr/>
            </a:pPr>
            <a:fld id="{7BE4E3E1-C978-4CF3-A3A8-B575A30AB049}" type="slidenum">
              <a:rPr lang="fr-FR" altLang="fr-FR" smtClean="0"/>
              <a:pPr>
                <a:defRPr/>
              </a:pPr>
              <a:t>6</a:t>
            </a:fld>
            <a:endParaRPr lang="fr-FR" altLang="fr-FR"/>
          </a:p>
        </p:txBody>
      </p:sp>
    </p:spTree>
    <p:extLst>
      <p:ext uri="{BB962C8B-B14F-4D97-AF65-F5344CB8AC3E}">
        <p14:creationId xmlns:p14="http://schemas.microsoft.com/office/powerpoint/2010/main" val="94375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EC34E-9892-5CEF-A1D8-EA21931A63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86C1E1-3F7B-EF71-5D07-148EB05C1C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C3A77B-606A-DA77-B744-6ED6DE90859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4EB30BC-DC2B-EF36-FA8D-487F32476841}"/>
              </a:ext>
            </a:extLst>
          </p:cNvPr>
          <p:cNvSpPr>
            <a:spLocks noGrp="1"/>
          </p:cNvSpPr>
          <p:nvPr>
            <p:ph type="sldNum" sz="quarter" idx="10"/>
          </p:nvPr>
        </p:nvSpPr>
        <p:spPr/>
        <p:txBody>
          <a:bodyPr/>
          <a:lstStyle/>
          <a:p>
            <a:pPr>
              <a:defRPr/>
            </a:pPr>
            <a:fld id="{7BE4E3E1-C978-4CF3-A3A8-B575A30AB049}" type="slidenum">
              <a:rPr lang="fr-FR" altLang="fr-FR" smtClean="0"/>
              <a:pPr>
                <a:defRPr/>
              </a:pPr>
              <a:t>7</a:t>
            </a:fld>
            <a:endParaRPr lang="fr-FR" altLang="fr-FR"/>
          </a:p>
        </p:txBody>
      </p:sp>
    </p:spTree>
    <p:extLst>
      <p:ext uri="{BB962C8B-B14F-4D97-AF65-F5344CB8AC3E}">
        <p14:creationId xmlns:p14="http://schemas.microsoft.com/office/powerpoint/2010/main" val="428818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653D7-D70B-3FA3-DC23-21E5A827B0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1CB2CF-F4AB-E31A-3238-1F4DBF38F2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9AF62C-4E1F-2188-94D9-9B54A8C2451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CDAA435-BB91-E405-F229-7EDD347C976B}"/>
              </a:ext>
            </a:extLst>
          </p:cNvPr>
          <p:cNvSpPr>
            <a:spLocks noGrp="1"/>
          </p:cNvSpPr>
          <p:nvPr>
            <p:ph type="sldNum" sz="quarter" idx="10"/>
          </p:nvPr>
        </p:nvSpPr>
        <p:spPr/>
        <p:txBody>
          <a:bodyPr/>
          <a:lstStyle/>
          <a:p>
            <a:pPr>
              <a:defRPr/>
            </a:pPr>
            <a:fld id="{7BE4E3E1-C978-4CF3-A3A8-B575A30AB049}" type="slidenum">
              <a:rPr lang="fr-FR" altLang="fr-FR" smtClean="0"/>
              <a:pPr>
                <a:defRPr/>
              </a:pPr>
              <a:t>8</a:t>
            </a:fld>
            <a:endParaRPr lang="fr-FR" altLang="fr-FR"/>
          </a:p>
        </p:txBody>
      </p:sp>
    </p:spTree>
    <p:extLst>
      <p:ext uri="{BB962C8B-B14F-4D97-AF65-F5344CB8AC3E}">
        <p14:creationId xmlns:p14="http://schemas.microsoft.com/office/powerpoint/2010/main" val="4014272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8334-0FB7-30B3-D37C-0E47B3ECDA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95577B-D5DB-5D8F-E55A-A6CDC52244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F5D38-C520-AE62-F03C-0B6C3CD5EAF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96FC658-4AEE-8AA0-4AE4-F266C30C7090}"/>
              </a:ext>
            </a:extLst>
          </p:cNvPr>
          <p:cNvSpPr>
            <a:spLocks noGrp="1"/>
          </p:cNvSpPr>
          <p:nvPr>
            <p:ph type="sldNum" sz="quarter" idx="10"/>
          </p:nvPr>
        </p:nvSpPr>
        <p:spPr/>
        <p:txBody>
          <a:bodyPr/>
          <a:lstStyle/>
          <a:p>
            <a:pPr>
              <a:defRPr/>
            </a:pPr>
            <a:fld id="{7BE4E3E1-C978-4CF3-A3A8-B575A30AB049}" type="slidenum">
              <a:rPr lang="fr-FR" altLang="fr-FR" smtClean="0"/>
              <a:pPr>
                <a:defRPr/>
              </a:pPr>
              <a:t>9</a:t>
            </a:fld>
            <a:endParaRPr lang="fr-FR" altLang="fr-FR"/>
          </a:p>
        </p:txBody>
      </p:sp>
    </p:spTree>
    <p:extLst>
      <p:ext uri="{BB962C8B-B14F-4D97-AF65-F5344CB8AC3E}">
        <p14:creationId xmlns:p14="http://schemas.microsoft.com/office/powerpoint/2010/main" val="317484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BD0F5-1602-93BD-34B8-8E1A5352B6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8F8ACC-6969-F7AA-DF98-C5285DE34A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E537DE-CE69-39F2-05C8-EB1C65C96A6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98A4C15-F553-4168-9E71-D3E9C3422B89}"/>
              </a:ext>
            </a:extLst>
          </p:cNvPr>
          <p:cNvSpPr>
            <a:spLocks noGrp="1"/>
          </p:cNvSpPr>
          <p:nvPr>
            <p:ph type="sldNum" sz="quarter" idx="10"/>
          </p:nvPr>
        </p:nvSpPr>
        <p:spPr/>
        <p:txBody>
          <a:bodyPr/>
          <a:lstStyle/>
          <a:p>
            <a:pPr>
              <a:defRPr/>
            </a:pPr>
            <a:fld id="{7BE4E3E1-C978-4CF3-A3A8-B575A30AB049}" type="slidenum">
              <a:rPr lang="fr-FR" altLang="fr-FR" smtClean="0"/>
              <a:pPr>
                <a:defRPr/>
              </a:pPr>
              <a:t>10</a:t>
            </a:fld>
            <a:endParaRPr lang="fr-FR" altLang="fr-FR"/>
          </a:p>
        </p:txBody>
      </p:sp>
    </p:spTree>
    <p:extLst>
      <p:ext uri="{BB962C8B-B14F-4D97-AF65-F5344CB8AC3E}">
        <p14:creationId xmlns:p14="http://schemas.microsoft.com/office/powerpoint/2010/main" val="962209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a:extLst>
              <a:ext uri="{28A0092B-C50C-407E-A947-70E740481C1C}">
                <a14:useLocalDpi xmlns:a14="http://schemas.microsoft.com/office/drawing/2010/main" val="0"/>
              </a:ext>
            </a:extLst>
          </a:blip>
          <a:srcRect t="2737" b="24139"/>
          <a:stretch/>
        </p:blipFill>
        <p:spPr>
          <a:xfrm>
            <a:off x="0" y="1628800"/>
            <a:ext cx="9144000" cy="3411760"/>
          </a:xfrm>
          <a:prstGeom prst="rect">
            <a:avLst/>
          </a:prstGeom>
        </p:spPr>
      </p:pic>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3339" t="6465" r="40625" b="77576"/>
          <a:stretch/>
        </p:blipFill>
        <p:spPr>
          <a:xfrm>
            <a:off x="3380509" y="443345"/>
            <a:ext cx="2382982" cy="1094510"/>
          </a:xfrm>
          <a:prstGeom prst="rect">
            <a:avLst/>
          </a:prstGeom>
        </p:spPr>
      </p:pic>
    </p:spTree>
    <p:extLst>
      <p:ext uri="{BB962C8B-B14F-4D97-AF65-F5344CB8AC3E}">
        <p14:creationId xmlns:p14="http://schemas.microsoft.com/office/powerpoint/2010/main" val="295693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88775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68313" y="1557338"/>
            <a:ext cx="8229600" cy="459740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78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04813"/>
            <a:ext cx="2057400" cy="57499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68313" y="404813"/>
            <a:ext cx="6019800" cy="57499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5865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a:extLst>
              <a:ext uri="{28A0092B-C50C-407E-A947-70E740481C1C}">
                <a14:useLocalDpi xmlns:a14="http://schemas.microsoft.com/office/drawing/2010/main" val="0"/>
              </a:ext>
            </a:extLst>
          </a:blip>
          <a:srcRect t="2737" b="24139"/>
          <a:stretch/>
        </p:blipFill>
        <p:spPr>
          <a:xfrm>
            <a:off x="0" y="1628800"/>
            <a:ext cx="9144000" cy="3411760"/>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5233" y="5855811"/>
            <a:ext cx="5292725" cy="524934"/>
          </a:xfrm>
          <a:prstGeom prst="rect">
            <a:avLst/>
          </a:prstGeom>
        </p:spPr>
      </p:pic>
      <p:pic>
        <p:nvPicPr>
          <p:cNvPr id="7" name="Imag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3339" t="6465" r="40625" b="77576"/>
          <a:stretch/>
        </p:blipFill>
        <p:spPr>
          <a:xfrm>
            <a:off x="3380509" y="443345"/>
            <a:ext cx="2382982" cy="1094510"/>
          </a:xfrm>
          <a:prstGeom prst="rect">
            <a:avLst/>
          </a:prstGeom>
        </p:spPr>
      </p:pic>
    </p:spTree>
    <p:extLst>
      <p:ext uri="{BB962C8B-B14F-4D97-AF65-F5344CB8AC3E}">
        <p14:creationId xmlns:p14="http://schemas.microsoft.com/office/powerpoint/2010/main" val="217117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grpSp>
        <p:nvGrpSpPr>
          <p:cNvPr id="5" name="Groupe 4"/>
          <p:cNvGrpSpPr/>
          <p:nvPr userDrawn="1"/>
        </p:nvGrpSpPr>
        <p:grpSpPr>
          <a:xfrm>
            <a:off x="16829" y="0"/>
            <a:ext cx="9127171" cy="6857999"/>
            <a:chOff x="16829" y="0"/>
            <a:chExt cx="9127171" cy="6857999"/>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9" y="0"/>
              <a:ext cx="9127171" cy="6857999"/>
            </a:xfrm>
            <a:prstGeom prst="rect">
              <a:avLst/>
            </a:prstGeom>
          </p:spPr>
        </p:pic>
        <p:sp>
          <p:nvSpPr>
            <p:cNvPr id="4" name="Rectangle 3"/>
            <p:cNvSpPr/>
            <p:nvPr userDrawn="1"/>
          </p:nvSpPr>
          <p:spPr>
            <a:xfrm>
              <a:off x="4779963" y="2276872"/>
              <a:ext cx="3176413"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27223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5"/>
            <a:ext cx="9144000" cy="6855615"/>
          </a:xfrm>
          <a:prstGeom prst="rect">
            <a:avLst/>
          </a:prstGeom>
        </p:spPr>
      </p:pic>
      <p:pic>
        <p:nvPicPr>
          <p:cNvPr id="4" name="Image 3"/>
          <p:cNvPicPr>
            <a:picLocks noChangeAspect="1"/>
          </p:cNvPicPr>
          <p:nvPr userDrawn="1"/>
        </p:nvPicPr>
        <p:blipFill>
          <a:blip r:embed="rId3" cstate="print">
            <a:clrChange>
              <a:clrFrom>
                <a:srgbClr val="FEFFFA"/>
              </a:clrFrom>
              <a:clrTo>
                <a:srgbClr val="FEFFFA">
                  <a:alpha val="0"/>
                </a:srgbClr>
              </a:clrTo>
            </a:clrChange>
            <a:extLst>
              <a:ext uri="{28A0092B-C50C-407E-A947-70E740481C1C}">
                <a14:useLocalDpi xmlns:a14="http://schemas.microsoft.com/office/drawing/2010/main"/>
              </a:ext>
            </a:extLst>
          </a:blip>
          <a:stretch>
            <a:fillRect/>
          </a:stretch>
        </p:blipFill>
        <p:spPr>
          <a:xfrm>
            <a:off x="820210" y="6237313"/>
            <a:ext cx="706997" cy="328768"/>
          </a:xfrm>
          <a:prstGeom prst="rect">
            <a:avLst/>
          </a:prstGeom>
        </p:spPr>
      </p:pic>
      <p:sp>
        <p:nvSpPr>
          <p:cNvPr id="5" name="ZoneTexte 4"/>
          <p:cNvSpPr txBox="1"/>
          <p:nvPr userDrawn="1"/>
        </p:nvSpPr>
        <p:spPr>
          <a:xfrm>
            <a:off x="1551142" y="6430719"/>
            <a:ext cx="5112568" cy="215444"/>
          </a:xfrm>
          <a:prstGeom prst="rect">
            <a:avLst/>
          </a:prstGeom>
          <a:noFill/>
        </p:spPr>
        <p:txBody>
          <a:bodyPr wrap="square" rtlCol="0">
            <a:spAutoFit/>
          </a:bodyPr>
          <a:lstStyle/>
          <a:p>
            <a:r>
              <a:rPr lang="fr-FR" sz="800" b="0" dirty="0">
                <a:solidFill>
                  <a:schemeClr val="tx1"/>
                </a:solidFill>
              </a:rPr>
              <a:t>Analyse prospective des dynamiques démographiques</a:t>
            </a:r>
            <a:r>
              <a:rPr lang="fr-FR" sz="800" b="0" baseline="0" dirty="0">
                <a:solidFill>
                  <a:schemeClr val="tx1"/>
                </a:solidFill>
              </a:rPr>
              <a:t> </a:t>
            </a:r>
            <a:r>
              <a:rPr lang="fr-FR" sz="800" b="0" dirty="0">
                <a:solidFill>
                  <a:schemeClr val="tx1"/>
                </a:solidFill>
                <a:latin typeface="Calibri" panose="020F0502020204030204" pitchFamily="34" charset="0"/>
              </a:rPr>
              <a:t>| </a:t>
            </a:r>
            <a:r>
              <a:rPr lang="fr-FR" sz="800" b="0" baseline="0" dirty="0">
                <a:solidFill>
                  <a:schemeClr val="tx1"/>
                </a:solidFill>
              </a:rPr>
              <a:t>Mai 2026</a:t>
            </a:r>
            <a:endParaRPr lang="fr-FR" sz="800" b="0" dirty="0">
              <a:solidFill>
                <a:schemeClr val="tx1"/>
              </a:solidFill>
            </a:endParaRPr>
          </a:p>
        </p:txBody>
      </p:sp>
      <p:sp>
        <p:nvSpPr>
          <p:cNvPr id="10" name="ZoneTexte 9"/>
          <p:cNvSpPr txBox="1"/>
          <p:nvPr userDrawn="1"/>
        </p:nvSpPr>
        <p:spPr>
          <a:xfrm>
            <a:off x="7603711" y="128946"/>
            <a:ext cx="1435032" cy="246221"/>
          </a:xfrm>
          <a:prstGeom prst="rect">
            <a:avLst/>
          </a:prstGeom>
          <a:noFill/>
        </p:spPr>
        <p:txBody>
          <a:bodyPr wrap="square" rtlCol="0">
            <a:spAutoFit/>
          </a:bodyPr>
          <a:lstStyle/>
          <a:p>
            <a:pPr algn="r"/>
            <a:fld id="{773B28A3-78EF-40AA-B01F-9466EBCF9ED7}" type="slidenum">
              <a:rPr lang="fr-FR" sz="1000" b="1" smtClean="0">
                <a:solidFill>
                  <a:schemeClr val="tx1"/>
                </a:solidFill>
              </a:rPr>
              <a:pPr algn="r"/>
              <a:t>‹N°›</a:t>
            </a:fld>
            <a:endParaRPr lang="fr-FR" sz="1000" b="1">
              <a:solidFill>
                <a:schemeClr val="tx1"/>
              </a:solidFill>
            </a:endParaRPr>
          </a:p>
        </p:txBody>
      </p:sp>
    </p:spTree>
    <p:extLst>
      <p:ext uri="{BB962C8B-B14F-4D97-AF65-F5344CB8AC3E}">
        <p14:creationId xmlns:p14="http://schemas.microsoft.com/office/powerpoint/2010/main" val="28235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052211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68313" y="1557338"/>
            <a:ext cx="4038600" cy="4597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59313" y="1557338"/>
            <a:ext cx="4038600" cy="4597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60928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8748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386366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5" name="Groupe 4"/>
          <p:cNvGrpSpPr/>
          <p:nvPr userDrawn="1"/>
        </p:nvGrpSpPr>
        <p:grpSpPr>
          <a:xfrm>
            <a:off x="16829" y="0"/>
            <a:ext cx="9127171" cy="6857999"/>
            <a:chOff x="16829" y="0"/>
            <a:chExt cx="9127171" cy="6857999"/>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9" y="0"/>
              <a:ext cx="9127171" cy="6857999"/>
            </a:xfrm>
            <a:prstGeom prst="rect">
              <a:avLst/>
            </a:prstGeom>
          </p:spPr>
        </p:pic>
        <p:sp>
          <p:nvSpPr>
            <p:cNvPr id="4" name="Rectangle 3"/>
            <p:cNvSpPr/>
            <p:nvPr userDrawn="1"/>
          </p:nvSpPr>
          <p:spPr>
            <a:xfrm>
              <a:off x="4779963" y="2276872"/>
              <a:ext cx="3176413"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51156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000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2076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307396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68313" y="1557338"/>
            <a:ext cx="8229600" cy="459740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4820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04813"/>
            <a:ext cx="2057400" cy="57499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68313" y="404813"/>
            <a:ext cx="6019800" cy="57499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5334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a:extLst>
              <a:ext uri="{28A0092B-C50C-407E-A947-70E740481C1C}">
                <a14:useLocalDpi xmlns:a14="http://schemas.microsoft.com/office/drawing/2010/main" val="0"/>
              </a:ext>
            </a:extLst>
          </a:blip>
          <a:srcRect t="2737" b="24139"/>
          <a:stretch/>
        </p:blipFill>
        <p:spPr>
          <a:xfrm>
            <a:off x="0" y="1628800"/>
            <a:ext cx="9144000" cy="3411760"/>
          </a:xfrm>
          <a:prstGeom prst="rect">
            <a:avLst/>
          </a:prstGeom>
        </p:spPr>
      </p:pic>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3339" t="6465" r="40625" b="77576"/>
          <a:stretch/>
        </p:blipFill>
        <p:spPr>
          <a:xfrm>
            <a:off x="3380509" y="443345"/>
            <a:ext cx="2382982" cy="1094510"/>
          </a:xfrm>
          <a:prstGeom prst="rect">
            <a:avLst/>
          </a:prstGeom>
        </p:spPr>
      </p:pic>
      <p:grpSp>
        <p:nvGrpSpPr>
          <p:cNvPr id="2" name="Groupe 1">
            <a:extLst>
              <a:ext uri="{FF2B5EF4-FFF2-40B4-BE49-F238E27FC236}">
                <a16:creationId xmlns:a16="http://schemas.microsoft.com/office/drawing/2014/main" id="{5F4C534D-BF79-7662-713D-0D298CFD1E43}"/>
              </a:ext>
            </a:extLst>
          </p:cNvPr>
          <p:cNvGrpSpPr>
            <a:grpSpLocks noChangeAspect="1"/>
          </p:cNvGrpSpPr>
          <p:nvPr userDrawn="1"/>
        </p:nvGrpSpPr>
        <p:grpSpPr>
          <a:xfrm>
            <a:off x="3388065" y="5877272"/>
            <a:ext cx="5360379" cy="288000"/>
            <a:chOff x="1259632" y="926752"/>
            <a:chExt cx="6700473" cy="360000"/>
          </a:xfrm>
        </p:grpSpPr>
        <p:pic>
          <p:nvPicPr>
            <p:cNvPr id="3" name="Image 2">
              <a:extLst>
                <a:ext uri="{FF2B5EF4-FFF2-40B4-BE49-F238E27FC236}">
                  <a16:creationId xmlns:a16="http://schemas.microsoft.com/office/drawing/2014/main" id="{21546D24-4741-1DCB-6411-0F7175FCCC82}"/>
                </a:ext>
              </a:extLst>
            </p:cNvPr>
            <p:cNvPicPr>
              <a:picLocks noChangeAspect="1"/>
            </p:cNvPicPr>
            <p:nvPr/>
          </p:nvPicPr>
          <p:blipFill>
            <a:blip r:embed="rId4"/>
            <a:stretch>
              <a:fillRect/>
            </a:stretch>
          </p:blipFill>
          <p:spPr>
            <a:xfrm>
              <a:off x="1259632" y="926752"/>
              <a:ext cx="713166" cy="360000"/>
            </a:xfrm>
            <a:prstGeom prst="rect">
              <a:avLst/>
            </a:prstGeom>
          </p:spPr>
        </p:pic>
        <p:pic>
          <p:nvPicPr>
            <p:cNvPr id="4" name="Image 3" descr="Une image contenant texte, Police, Graphique, graphisme&#10;&#10;Description générée automatiquement">
              <a:extLst>
                <a:ext uri="{FF2B5EF4-FFF2-40B4-BE49-F238E27FC236}">
                  <a16:creationId xmlns:a16="http://schemas.microsoft.com/office/drawing/2014/main" id="{B599F20B-3813-2773-1BF4-7A99B9CD884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2975" y="926752"/>
              <a:ext cx="1317130" cy="360000"/>
            </a:xfrm>
            <a:prstGeom prst="rect">
              <a:avLst/>
            </a:prstGeom>
            <a:noFill/>
            <a:ln>
              <a:noFill/>
            </a:ln>
          </p:spPr>
        </p:pic>
        <p:pic>
          <p:nvPicPr>
            <p:cNvPr id="5" name="Image 4" descr="Une image contenant texte, Police, Graphique, logo&#10;&#10;Description générée automatiquement">
              <a:extLst>
                <a:ext uri="{FF2B5EF4-FFF2-40B4-BE49-F238E27FC236}">
                  <a16:creationId xmlns:a16="http://schemas.microsoft.com/office/drawing/2014/main" id="{7BCD82D1-1709-DA27-48B3-3E8CC15B4AA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47" y="926752"/>
              <a:ext cx="502278" cy="360000"/>
            </a:xfrm>
            <a:prstGeom prst="rect">
              <a:avLst/>
            </a:prstGeom>
            <a:noFill/>
            <a:ln>
              <a:noFill/>
            </a:ln>
          </p:spPr>
        </p:pic>
        <p:pic>
          <p:nvPicPr>
            <p:cNvPr id="6" name="Image 5" descr="Une image contenant Police, texte, Graphique, blanc&#10;&#10;Description générée automatiquement">
              <a:extLst>
                <a:ext uri="{FF2B5EF4-FFF2-40B4-BE49-F238E27FC236}">
                  <a16:creationId xmlns:a16="http://schemas.microsoft.com/office/drawing/2014/main" id="{86996DAE-3AC6-BFBB-74C9-99A685D1349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6418" y="926752"/>
              <a:ext cx="1063498" cy="360000"/>
            </a:xfrm>
            <a:prstGeom prst="rect">
              <a:avLst/>
            </a:prstGeom>
            <a:noFill/>
            <a:ln>
              <a:noFill/>
            </a:ln>
          </p:spPr>
        </p:pic>
        <p:pic>
          <p:nvPicPr>
            <p:cNvPr id="8" name="Image 7" descr="Une image contenant texte, Police, Graphique, logo&#10;&#10;Description générée automatiquement">
              <a:extLst>
                <a:ext uri="{FF2B5EF4-FFF2-40B4-BE49-F238E27FC236}">
                  <a16:creationId xmlns:a16="http://schemas.microsoft.com/office/drawing/2014/main" id="{F5A4BB97-C5B2-0C4E-6B74-6CCB16099D3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9066" y="926752"/>
              <a:ext cx="743331" cy="360000"/>
            </a:xfrm>
            <a:prstGeom prst="rect">
              <a:avLst/>
            </a:prstGeom>
            <a:noFill/>
            <a:ln>
              <a:noFill/>
            </a:ln>
          </p:spPr>
        </p:pic>
        <p:pic>
          <p:nvPicPr>
            <p:cNvPr id="9" name="Image 8" descr="Une image contenant Police, texte, Graphique, logo&#10;&#10;Description générée automatiquement">
              <a:extLst>
                <a:ext uri="{FF2B5EF4-FFF2-40B4-BE49-F238E27FC236}">
                  <a16:creationId xmlns:a16="http://schemas.microsoft.com/office/drawing/2014/main" id="{D3398676-5923-B76B-6293-FECD03E3324D}"/>
                </a:ext>
              </a:extLst>
            </p:cNvPr>
            <p:cNvPicPr>
              <a:picLocks noChangeAspect="1"/>
            </p:cNvPicPr>
            <p:nvPr/>
          </p:nvPicPr>
          <p:blipFill>
            <a:blip r:embed="rId9"/>
            <a:stretch>
              <a:fillRect/>
            </a:stretch>
          </p:blipFill>
          <p:spPr>
            <a:xfrm>
              <a:off x="2061948" y="926752"/>
              <a:ext cx="1141415" cy="360000"/>
            </a:xfrm>
            <a:prstGeom prst="rect">
              <a:avLst/>
            </a:prstGeom>
          </p:spPr>
        </p:pic>
        <p:pic>
          <p:nvPicPr>
            <p:cNvPr id="10" name="Image 9" descr="Une image contenant texte, Police, Graphique, logo&#10;&#10;Description générée automatiquement">
              <a:extLst>
                <a:ext uri="{FF2B5EF4-FFF2-40B4-BE49-F238E27FC236}">
                  <a16:creationId xmlns:a16="http://schemas.microsoft.com/office/drawing/2014/main" id="{744977CC-4C35-80A2-65BF-04C54073EC0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5053" b="22371"/>
            <a:stretch/>
          </p:blipFill>
          <p:spPr bwMode="auto">
            <a:xfrm>
              <a:off x="3292513" y="926752"/>
              <a:ext cx="684755" cy="3600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8308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grpSp>
        <p:nvGrpSpPr>
          <p:cNvPr id="5" name="Groupe 4"/>
          <p:cNvGrpSpPr/>
          <p:nvPr userDrawn="1"/>
        </p:nvGrpSpPr>
        <p:grpSpPr>
          <a:xfrm>
            <a:off x="16829" y="0"/>
            <a:ext cx="9127171" cy="6857999"/>
            <a:chOff x="16829" y="0"/>
            <a:chExt cx="9127171" cy="6857999"/>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9" y="0"/>
              <a:ext cx="9127171" cy="6857999"/>
            </a:xfrm>
            <a:prstGeom prst="rect">
              <a:avLst/>
            </a:prstGeom>
          </p:spPr>
        </p:pic>
        <p:sp>
          <p:nvSpPr>
            <p:cNvPr id="4" name="Rectangle 3"/>
            <p:cNvSpPr/>
            <p:nvPr userDrawn="1"/>
          </p:nvSpPr>
          <p:spPr>
            <a:xfrm>
              <a:off x="4779963" y="2276872"/>
              <a:ext cx="3176413"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96278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5"/>
            <a:ext cx="9144000" cy="6855615"/>
          </a:xfrm>
          <a:prstGeom prst="rect">
            <a:avLst/>
          </a:prstGeom>
        </p:spPr>
      </p:pic>
      <p:pic>
        <p:nvPicPr>
          <p:cNvPr id="4" name="Image 3"/>
          <p:cNvPicPr>
            <a:picLocks noChangeAspect="1"/>
          </p:cNvPicPr>
          <p:nvPr userDrawn="1"/>
        </p:nvPicPr>
        <p:blipFill>
          <a:blip r:embed="rId3" cstate="print">
            <a:clrChange>
              <a:clrFrom>
                <a:srgbClr val="FEFFFA"/>
              </a:clrFrom>
              <a:clrTo>
                <a:srgbClr val="FEFFFA">
                  <a:alpha val="0"/>
                </a:srgbClr>
              </a:clrTo>
            </a:clrChange>
            <a:extLst>
              <a:ext uri="{28A0092B-C50C-407E-A947-70E740481C1C}">
                <a14:useLocalDpi xmlns:a14="http://schemas.microsoft.com/office/drawing/2010/main"/>
              </a:ext>
            </a:extLst>
          </a:blip>
          <a:stretch>
            <a:fillRect/>
          </a:stretch>
        </p:blipFill>
        <p:spPr>
          <a:xfrm>
            <a:off x="820210" y="6237312"/>
            <a:ext cx="737295" cy="345163"/>
          </a:xfrm>
          <a:prstGeom prst="rect">
            <a:avLst/>
          </a:prstGeom>
        </p:spPr>
      </p:pic>
      <p:sp>
        <p:nvSpPr>
          <p:cNvPr id="5" name="ZoneTexte 4"/>
          <p:cNvSpPr txBox="1"/>
          <p:nvPr userDrawn="1"/>
        </p:nvSpPr>
        <p:spPr>
          <a:xfrm>
            <a:off x="1551142" y="6430719"/>
            <a:ext cx="5112568" cy="215444"/>
          </a:xfrm>
          <a:prstGeom prst="rect">
            <a:avLst/>
          </a:prstGeom>
          <a:noFill/>
        </p:spPr>
        <p:txBody>
          <a:bodyPr wrap="square" rtlCol="0">
            <a:spAutoFit/>
          </a:bodyPr>
          <a:lstStyle/>
          <a:p>
            <a:r>
              <a:rPr lang="fr-FR" sz="800" b="0">
                <a:solidFill>
                  <a:schemeClr val="tx1"/>
                </a:solidFill>
              </a:rPr>
              <a:t>Analyse prospective des dynamiques démographiques</a:t>
            </a:r>
            <a:r>
              <a:rPr lang="fr-FR" sz="800" b="0" baseline="0">
                <a:solidFill>
                  <a:schemeClr val="tx1"/>
                </a:solidFill>
              </a:rPr>
              <a:t> </a:t>
            </a:r>
            <a:r>
              <a:rPr lang="fr-FR" sz="800" b="0">
                <a:solidFill>
                  <a:schemeClr val="tx1"/>
                </a:solidFill>
                <a:latin typeface="Calibri" panose="020F0502020204030204" pitchFamily="34" charset="0"/>
              </a:rPr>
              <a:t>| </a:t>
            </a:r>
            <a:r>
              <a:rPr lang="fr-FR" sz="800" b="0" baseline="0">
                <a:solidFill>
                  <a:schemeClr val="tx1"/>
                </a:solidFill>
              </a:rPr>
              <a:t>Septembre 2025</a:t>
            </a:r>
            <a:endParaRPr lang="fr-FR" sz="800" b="0">
              <a:solidFill>
                <a:schemeClr val="tx1"/>
              </a:solidFill>
            </a:endParaRPr>
          </a:p>
        </p:txBody>
      </p:sp>
      <p:sp>
        <p:nvSpPr>
          <p:cNvPr id="10" name="ZoneTexte 9"/>
          <p:cNvSpPr txBox="1"/>
          <p:nvPr userDrawn="1"/>
        </p:nvSpPr>
        <p:spPr>
          <a:xfrm>
            <a:off x="7603711" y="128946"/>
            <a:ext cx="1435032" cy="246221"/>
          </a:xfrm>
          <a:prstGeom prst="rect">
            <a:avLst/>
          </a:prstGeom>
          <a:noFill/>
        </p:spPr>
        <p:txBody>
          <a:bodyPr wrap="square" rtlCol="0">
            <a:spAutoFit/>
          </a:bodyPr>
          <a:lstStyle/>
          <a:p>
            <a:pPr algn="r"/>
            <a:fld id="{773B28A3-78EF-40AA-B01F-9466EBCF9ED7}" type="slidenum">
              <a:rPr lang="fr-FR" sz="1000" b="1" smtClean="0">
                <a:solidFill>
                  <a:schemeClr val="tx1"/>
                </a:solidFill>
              </a:rPr>
              <a:pPr algn="r"/>
              <a:t>‹N°›</a:t>
            </a:fld>
            <a:endParaRPr lang="fr-FR" sz="1000" b="1">
              <a:solidFill>
                <a:schemeClr val="tx1"/>
              </a:solidFill>
            </a:endParaRPr>
          </a:p>
        </p:txBody>
      </p:sp>
    </p:spTree>
    <p:extLst>
      <p:ext uri="{BB962C8B-B14F-4D97-AF65-F5344CB8AC3E}">
        <p14:creationId xmlns:p14="http://schemas.microsoft.com/office/powerpoint/2010/main" val="1709775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2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2827903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68313" y="1557338"/>
            <a:ext cx="4038600" cy="4597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59313" y="1557338"/>
            <a:ext cx="4038600" cy="4597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072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5"/>
            <a:ext cx="9144000" cy="6855615"/>
          </a:xfrm>
          <a:prstGeom prst="rect">
            <a:avLst/>
          </a:prstGeom>
        </p:spPr>
      </p:pic>
      <p:pic>
        <p:nvPicPr>
          <p:cNvPr id="4" name="Image 3"/>
          <p:cNvPicPr>
            <a:picLocks noChangeAspect="1"/>
          </p:cNvPicPr>
          <p:nvPr userDrawn="1"/>
        </p:nvPicPr>
        <p:blipFill>
          <a:blip r:embed="rId3" cstate="print">
            <a:clrChange>
              <a:clrFrom>
                <a:srgbClr val="FEFFFA"/>
              </a:clrFrom>
              <a:clrTo>
                <a:srgbClr val="FEFFFA">
                  <a:alpha val="0"/>
                </a:srgbClr>
              </a:clrTo>
            </a:clrChange>
            <a:extLst>
              <a:ext uri="{28A0092B-C50C-407E-A947-70E740481C1C}">
                <a14:useLocalDpi xmlns:a14="http://schemas.microsoft.com/office/drawing/2010/main"/>
              </a:ext>
            </a:extLst>
          </a:blip>
          <a:stretch>
            <a:fillRect/>
          </a:stretch>
        </p:blipFill>
        <p:spPr>
          <a:xfrm>
            <a:off x="820210" y="6237312"/>
            <a:ext cx="737295" cy="345163"/>
          </a:xfrm>
          <a:prstGeom prst="rect">
            <a:avLst/>
          </a:prstGeom>
        </p:spPr>
      </p:pic>
      <p:sp>
        <p:nvSpPr>
          <p:cNvPr id="5" name="ZoneTexte 4"/>
          <p:cNvSpPr txBox="1"/>
          <p:nvPr userDrawn="1"/>
        </p:nvSpPr>
        <p:spPr>
          <a:xfrm>
            <a:off x="1551142" y="6430719"/>
            <a:ext cx="5112568" cy="215444"/>
          </a:xfrm>
          <a:prstGeom prst="rect">
            <a:avLst/>
          </a:prstGeom>
          <a:noFill/>
        </p:spPr>
        <p:txBody>
          <a:bodyPr wrap="square" rtlCol="0">
            <a:spAutoFit/>
          </a:bodyPr>
          <a:lstStyle/>
          <a:p>
            <a:r>
              <a:rPr lang="fr-FR" sz="800" b="0">
                <a:solidFill>
                  <a:schemeClr val="tx1"/>
                </a:solidFill>
              </a:rPr>
              <a:t>Analyse prospective des dynamiques démographiques</a:t>
            </a:r>
            <a:r>
              <a:rPr lang="fr-FR" sz="800" b="0" baseline="0">
                <a:solidFill>
                  <a:schemeClr val="tx1"/>
                </a:solidFill>
              </a:rPr>
              <a:t> </a:t>
            </a:r>
            <a:r>
              <a:rPr lang="fr-FR" sz="800" b="0">
                <a:solidFill>
                  <a:schemeClr val="tx1"/>
                </a:solidFill>
                <a:latin typeface="Calibri" panose="020F0502020204030204" pitchFamily="34" charset="0"/>
              </a:rPr>
              <a:t>| </a:t>
            </a:r>
            <a:r>
              <a:rPr lang="fr-FR" sz="800" b="0" baseline="0">
                <a:solidFill>
                  <a:schemeClr val="tx1"/>
                </a:solidFill>
              </a:rPr>
              <a:t>Septembre 2025</a:t>
            </a:r>
            <a:endParaRPr lang="fr-FR" sz="800" b="0">
              <a:solidFill>
                <a:schemeClr val="tx1"/>
              </a:solidFill>
            </a:endParaRPr>
          </a:p>
        </p:txBody>
      </p:sp>
      <p:sp>
        <p:nvSpPr>
          <p:cNvPr id="10" name="ZoneTexte 9"/>
          <p:cNvSpPr txBox="1"/>
          <p:nvPr userDrawn="1"/>
        </p:nvSpPr>
        <p:spPr>
          <a:xfrm>
            <a:off x="7603711" y="128946"/>
            <a:ext cx="1435032" cy="246221"/>
          </a:xfrm>
          <a:prstGeom prst="rect">
            <a:avLst/>
          </a:prstGeom>
          <a:noFill/>
        </p:spPr>
        <p:txBody>
          <a:bodyPr wrap="square" rtlCol="0">
            <a:spAutoFit/>
          </a:bodyPr>
          <a:lstStyle/>
          <a:p>
            <a:pPr algn="r"/>
            <a:fld id="{773B28A3-78EF-40AA-B01F-9466EBCF9ED7}" type="slidenum">
              <a:rPr lang="fr-FR" sz="1000" b="1" smtClean="0">
                <a:solidFill>
                  <a:schemeClr val="tx1"/>
                </a:solidFill>
              </a:rPr>
              <a:pPr algn="r"/>
              <a:t>‹N°›</a:t>
            </a:fld>
            <a:endParaRPr lang="fr-FR" sz="1000" b="1">
              <a:solidFill>
                <a:schemeClr val="tx1"/>
              </a:solidFill>
            </a:endParaRPr>
          </a:p>
        </p:txBody>
      </p:sp>
    </p:spTree>
    <p:extLst>
      <p:ext uri="{BB962C8B-B14F-4D97-AF65-F5344CB8AC3E}">
        <p14:creationId xmlns:p14="http://schemas.microsoft.com/office/powerpoint/2010/main" val="4138111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08227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96100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968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602473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2_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153614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2_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68313" y="1557338"/>
            <a:ext cx="8229600" cy="459740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0212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2_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04813"/>
            <a:ext cx="2057400" cy="57499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68313" y="404813"/>
            <a:ext cx="6019800" cy="57499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6096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213452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68313" y="1557338"/>
            <a:ext cx="4038600" cy="4597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59313" y="1557338"/>
            <a:ext cx="4038600" cy="4597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5277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8346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250044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8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3338038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89" r:id="rId1"/>
    <p:sldLayoutId id="2147483988" r:id="rId2"/>
    <p:sldLayoutId id="214748410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7" r:id="rId25"/>
    <p:sldLayoutId id="2147484138" r:id="rId26"/>
    <p:sldLayoutId id="2147484139" r:id="rId27"/>
    <p:sldLayoutId id="2147484140" r:id="rId28"/>
    <p:sldLayoutId id="2147484141" r:id="rId29"/>
    <p:sldLayoutId id="2147484142" r:id="rId30"/>
    <p:sldLayoutId id="2147484143" r:id="rId31"/>
    <p:sldLayoutId id="2147484144" r:id="rId32"/>
    <p:sldLayoutId id="2147484145" r:id="rId33"/>
    <p:sldLayoutId id="2147484146" r:id="rId34"/>
    <p:sldLayoutId id="2147484147" r:id="rId35"/>
    <p:sldLayoutId id="2147484148" r:id="rId36"/>
  </p:sldLayoutIdLst>
  <p:hf hdr="0"/>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p:titleStyle>
    <p:bodyStyle>
      <a:lvl1pPr marL="358775" indent="-358775" algn="l" rtl="0" eaLnBrk="0" fontAlgn="base" hangingPunct="0">
        <a:spcBef>
          <a:spcPct val="20000"/>
        </a:spcBef>
        <a:spcAft>
          <a:spcPct val="0"/>
        </a:spcAft>
        <a:buFont typeface="Arial" charset="0"/>
        <a:buBlip>
          <a:blip r:embed="rId38"/>
        </a:buBlip>
        <a:defRPr sz="2800">
          <a:solidFill>
            <a:schemeClr val="tx1"/>
          </a:solidFill>
          <a:latin typeface="+mn-lt"/>
          <a:ea typeface="+mn-ea"/>
          <a:cs typeface="+mn-cs"/>
        </a:defRPr>
      </a:lvl1pPr>
      <a:lvl2pPr marL="895350" indent="-357188" algn="l" rtl="0" eaLnBrk="0" fontAlgn="base" hangingPunct="0">
        <a:spcBef>
          <a:spcPct val="20000"/>
        </a:spcBef>
        <a:spcAft>
          <a:spcPct val="0"/>
        </a:spcAft>
        <a:buClr>
          <a:srgbClr val="F18700"/>
        </a:buClr>
        <a:buFont typeface="Arial" charset="0"/>
        <a:buBlip>
          <a:blip r:embed="rId39"/>
        </a:buBlip>
        <a:defRPr sz="2500">
          <a:solidFill>
            <a:schemeClr val="tx1"/>
          </a:solidFill>
          <a:latin typeface="+mn-lt"/>
          <a:cs typeface="+mn-cs"/>
        </a:defRPr>
      </a:lvl2pPr>
      <a:lvl3pPr marL="1257300" indent="-180975" algn="l" rtl="0" eaLnBrk="0" fontAlgn="base" hangingPunct="0">
        <a:spcBef>
          <a:spcPct val="20000"/>
        </a:spcBef>
        <a:spcAft>
          <a:spcPct val="0"/>
        </a:spcAft>
        <a:buClr>
          <a:srgbClr val="F08A00"/>
        </a:buClr>
        <a:buFont typeface="Arial" charset="0"/>
        <a:buChar char="-"/>
        <a:defRPr sz="2000">
          <a:solidFill>
            <a:schemeClr val="tx1"/>
          </a:solidFill>
          <a:latin typeface="+mn-lt"/>
          <a:cs typeface="+mn-cs"/>
        </a:defRPr>
      </a:lvl3pPr>
      <a:lvl4pPr marL="1806575"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214563"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671763" indent="-228600" algn="l" rtl="0" fontAlgn="base">
        <a:spcBef>
          <a:spcPct val="20000"/>
        </a:spcBef>
        <a:spcAft>
          <a:spcPct val="0"/>
        </a:spcAft>
        <a:buFont typeface="Arial" charset="0"/>
        <a:buChar char="»"/>
        <a:defRPr sz="2000">
          <a:solidFill>
            <a:schemeClr val="tx1"/>
          </a:solidFill>
          <a:latin typeface="+mn-lt"/>
          <a:cs typeface="+mn-cs"/>
        </a:defRPr>
      </a:lvl6pPr>
      <a:lvl7pPr marL="3128963" indent="-228600" algn="l" rtl="0" fontAlgn="base">
        <a:spcBef>
          <a:spcPct val="20000"/>
        </a:spcBef>
        <a:spcAft>
          <a:spcPct val="0"/>
        </a:spcAft>
        <a:buFont typeface="Arial" charset="0"/>
        <a:buChar char="»"/>
        <a:defRPr sz="2000">
          <a:solidFill>
            <a:schemeClr val="tx1"/>
          </a:solidFill>
          <a:latin typeface="+mn-lt"/>
          <a:cs typeface="+mn-cs"/>
        </a:defRPr>
      </a:lvl7pPr>
      <a:lvl8pPr marL="3586163" indent="-228600" algn="l" rtl="0" fontAlgn="base">
        <a:spcBef>
          <a:spcPct val="20000"/>
        </a:spcBef>
        <a:spcAft>
          <a:spcPct val="0"/>
        </a:spcAft>
        <a:buFont typeface="Arial" charset="0"/>
        <a:buChar char="»"/>
        <a:defRPr sz="2000">
          <a:solidFill>
            <a:schemeClr val="tx1"/>
          </a:solidFill>
          <a:latin typeface="+mn-lt"/>
          <a:cs typeface="+mn-cs"/>
        </a:defRPr>
      </a:lvl8pPr>
      <a:lvl9pPr marL="4043363"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0.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0.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0.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2.svg"/><Relationship Id="rId5" Type="http://schemas.openxmlformats.org/officeDocument/2006/relationships/image" Target="../media/image28.sv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7.png"/><Relationship Id="rId7" Type="http://schemas.openxmlformats.org/officeDocument/2006/relationships/image" Target="../media/image46.sv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5.svg"/><Relationship Id="rId5" Type="http://schemas.openxmlformats.org/officeDocument/2006/relationships/image" Target="../media/image44.svg"/><Relationship Id="rId4" Type="http://schemas.openxmlformats.org/officeDocument/2006/relationships/image" Target="../media/image43.svg"/><Relationship Id="rId9" Type="http://schemas.openxmlformats.org/officeDocument/2006/relationships/image" Target="../media/image48.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9.svg"/><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1.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2.sv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9.sv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21D95C-CBAC-7CFF-ED09-B0BF589B82D9}"/>
              </a:ext>
            </a:extLst>
          </p:cNvPr>
          <p:cNvSpPr txBox="1"/>
          <p:nvPr/>
        </p:nvSpPr>
        <p:spPr>
          <a:xfrm>
            <a:off x="179999" y="5039999"/>
            <a:ext cx="5579997" cy="28799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0" cap="none" spc="0" baseline="0" dirty="0">
                <a:solidFill>
                  <a:srgbClr val="000000"/>
                </a:solidFill>
                <a:uFillTx/>
                <a:latin typeface="Calibri"/>
                <a:cs typeface="Arial"/>
              </a:rPr>
              <a:t>RÉSEAU DES 7 AGENCES D’URBANISME DU GRAND EST </a:t>
            </a:r>
            <a:r>
              <a:rPr lang="fr-FR" sz="1400" b="1" i="0" u="none" strike="noStrike" kern="0" cap="none" spc="0" baseline="0" dirty="0">
                <a:solidFill>
                  <a:srgbClr val="000000"/>
                </a:solidFill>
                <a:uFillTx/>
                <a:latin typeface="Calibri"/>
                <a:cs typeface="Arial"/>
              </a:rPr>
              <a:t>·</a:t>
            </a:r>
            <a:r>
              <a:rPr lang="fr-FR" sz="1400" b="0" i="0" u="none" strike="noStrike" kern="0" cap="none" spc="0" baseline="0" dirty="0">
                <a:solidFill>
                  <a:srgbClr val="000000"/>
                </a:solidFill>
                <a:uFillTx/>
                <a:latin typeface="Calibri"/>
                <a:cs typeface="Arial"/>
              </a:rPr>
              <a:t> </a:t>
            </a:r>
            <a:r>
              <a:rPr lang="fr-FR" sz="1400" b="1" i="0" u="none" strike="noStrike" kern="0" cap="none" spc="0" baseline="0" dirty="0">
                <a:solidFill>
                  <a:srgbClr val="000000"/>
                </a:solidFill>
                <a:uFillTx/>
                <a:latin typeface="Calibri"/>
                <a:cs typeface="Arial"/>
              </a:rPr>
              <a:t>Mai 2026</a:t>
            </a:r>
          </a:p>
        </p:txBody>
      </p:sp>
      <p:sp>
        <p:nvSpPr>
          <p:cNvPr id="3" name="ZoneTexte 5">
            <a:extLst>
              <a:ext uri="{FF2B5EF4-FFF2-40B4-BE49-F238E27FC236}">
                <a16:creationId xmlns:a16="http://schemas.microsoft.com/office/drawing/2014/main" id="{D36EC789-EB5A-4688-AA1F-F7B8DD0534FB}"/>
              </a:ext>
            </a:extLst>
          </p:cNvPr>
          <p:cNvSpPr txBox="1"/>
          <p:nvPr/>
        </p:nvSpPr>
        <p:spPr>
          <a:xfrm>
            <a:off x="959481" y="1961993"/>
            <a:ext cx="7776862" cy="28161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000000"/>
                </a:solidFill>
                <a:uFillTx/>
                <a:latin typeface="Calibri" pitchFamily="34"/>
                <a:cs typeface="Arial"/>
              </a:rPr>
              <a:t>Analyse prospective des impacts </a:t>
            </a:r>
            <a:br>
              <a:rPr lang="fr-FR" sz="3200" b="1" i="0" u="none" strike="noStrike" kern="1200" cap="none" spc="0" baseline="0" dirty="0">
                <a:solidFill>
                  <a:srgbClr val="000000"/>
                </a:solidFill>
                <a:uFillTx/>
                <a:latin typeface="Calibri" pitchFamily="34"/>
                <a:cs typeface="Arial"/>
              </a:rPr>
            </a:br>
            <a:r>
              <a:rPr lang="fr-FR" sz="3200" b="1" i="0" u="none" strike="noStrike" kern="1200" cap="none" spc="0" baseline="0" dirty="0">
                <a:solidFill>
                  <a:srgbClr val="000000"/>
                </a:solidFill>
                <a:uFillTx/>
                <a:latin typeface="Calibri" pitchFamily="34"/>
                <a:cs typeface="Arial"/>
              </a:rPr>
              <a:t>des dynamiques démographiques </a:t>
            </a:r>
            <a:br>
              <a:rPr lang="fr-FR" sz="3200" b="1" i="0" u="none" strike="noStrike" kern="1200" cap="none" spc="0" baseline="0" dirty="0">
                <a:solidFill>
                  <a:srgbClr val="000000"/>
                </a:solidFill>
                <a:uFillTx/>
                <a:latin typeface="Calibri" pitchFamily="34"/>
                <a:cs typeface="Arial"/>
              </a:rPr>
            </a:br>
            <a:r>
              <a:rPr lang="fr-FR" sz="3200" b="1" i="0" u="none" strike="noStrike" kern="1200" cap="none" spc="0" baseline="0" dirty="0">
                <a:solidFill>
                  <a:srgbClr val="000000"/>
                </a:solidFill>
                <a:uFillTx/>
                <a:latin typeface="Calibri" pitchFamily="34"/>
                <a:cs typeface="Arial"/>
              </a:rPr>
              <a:t>dans le Grand Est</a:t>
            </a:r>
          </a:p>
          <a:p>
            <a:pPr marL="0" marR="0" lvl="0" indent="0" algn="ctr" defTabSz="914400" rtl="0" fontAlgn="auto" hangingPunct="0">
              <a:lnSpc>
                <a:spcPct val="100000"/>
              </a:lnSpc>
              <a:spcBef>
                <a:spcPts val="1200"/>
              </a:spcBef>
              <a:spcAft>
                <a:spcPts val="0"/>
              </a:spcAft>
              <a:buNone/>
              <a:tabLst/>
              <a:defRPr sz="1800" b="0" i="0" u="none" strike="noStrike" kern="0" cap="none" spc="0" baseline="0">
                <a:solidFill>
                  <a:srgbClr val="000000"/>
                </a:solidFill>
                <a:uFillTx/>
              </a:defRPr>
            </a:pPr>
            <a:endParaRPr lang="fr-FR" b="1" i="0" u="none" strike="noStrike" kern="1200" cap="none" spc="0" baseline="0" dirty="0">
              <a:solidFill>
                <a:srgbClr val="000000"/>
              </a:solidFill>
              <a:uFillTx/>
              <a:latin typeface="Calibri" pitchFamily="34"/>
              <a:cs typeface="Arial"/>
            </a:endParaRPr>
          </a:p>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alibri" pitchFamily="34"/>
                <a:cs typeface="Arial"/>
              </a:rPr>
              <a:t>Plateforme régionale du foncier </a:t>
            </a:r>
            <a:br>
              <a:rPr lang="fr-FR" sz="2400" b="1" i="0" u="none" strike="noStrike" kern="1200" cap="none" spc="0" baseline="0" dirty="0">
                <a:solidFill>
                  <a:srgbClr val="000000"/>
                </a:solidFill>
                <a:uFillTx/>
                <a:latin typeface="Calibri" pitchFamily="34"/>
                <a:cs typeface="Arial"/>
              </a:rPr>
            </a:br>
            <a:r>
              <a:rPr lang="fr-FR" sz="2400" b="1" i="0" u="none" strike="noStrike" kern="1200" cap="none" spc="0" baseline="0" dirty="0">
                <a:solidFill>
                  <a:srgbClr val="000000"/>
                </a:solidFill>
                <a:uFillTx/>
                <a:latin typeface="Calibri" pitchFamily="34"/>
                <a:cs typeface="Arial"/>
              </a:rPr>
              <a:t>et de l’aménagement durable</a:t>
            </a:r>
          </a:p>
        </p:txBody>
      </p:sp>
      <p:grpSp>
        <p:nvGrpSpPr>
          <p:cNvPr id="13" name="Groupe 12">
            <a:extLst>
              <a:ext uri="{FF2B5EF4-FFF2-40B4-BE49-F238E27FC236}">
                <a16:creationId xmlns:a16="http://schemas.microsoft.com/office/drawing/2014/main" id="{D2339AE4-CEC1-E3D1-2446-0D1312FA4211}"/>
              </a:ext>
            </a:extLst>
          </p:cNvPr>
          <p:cNvGrpSpPr/>
          <p:nvPr/>
        </p:nvGrpSpPr>
        <p:grpSpPr>
          <a:xfrm>
            <a:off x="2942321" y="5877272"/>
            <a:ext cx="5794022" cy="288000"/>
            <a:chOff x="2942321" y="5877272"/>
            <a:chExt cx="5794022" cy="288000"/>
          </a:xfrm>
        </p:grpSpPr>
        <p:pic>
          <p:nvPicPr>
            <p:cNvPr id="7" name="Image 6" descr="Une image contenant texte, Police, Graphique, graphisme&#10;&#10;Description générée automatiquement">
              <a:extLst>
                <a:ext uri="{FF2B5EF4-FFF2-40B4-BE49-F238E27FC236}">
                  <a16:creationId xmlns:a16="http://schemas.microsoft.com/office/drawing/2014/main" id="{424A5DDF-2E3C-9F74-BFE3-F7C72A409B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639" y="5877272"/>
              <a:ext cx="1053704" cy="288000"/>
            </a:xfrm>
            <a:prstGeom prst="rect">
              <a:avLst/>
            </a:prstGeom>
            <a:noFill/>
            <a:ln>
              <a:noFill/>
            </a:ln>
          </p:spPr>
        </p:pic>
        <p:pic>
          <p:nvPicPr>
            <p:cNvPr id="8" name="Image 7" descr="Une image contenant texte, Police, Graphique, logo&#10;&#10;Description générée automatiquement">
              <a:extLst>
                <a:ext uri="{FF2B5EF4-FFF2-40B4-BE49-F238E27FC236}">
                  <a16:creationId xmlns:a16="http://schemas.microsoft.com/office/drawing/2014/main" id="{016D1851-B934-7BB9-34D6-74BE663CFB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917" y="5877272"/>
              <a:ext cx="401822" cy="288000"/>
            </a:xfrm>
            <a:prstGeom prst="rect">
              <a:avLst/>
            </a:prstGeom>
            <a:noFill/>
            <a:ln>
              <a:noFill/>
            </a:ln>
          </p:spPr>
        </p:pic>
        <p:pic>
          <p:nvPicPr>
            <p:cNvPr id="9" name="Image 8" descr="Une image contenant Police, texte, Graphique, blanc&#10;&#10;Description générée automatiquement">
              <a:extLst>
                <a:ext uri="{FF2B5EF4-FFF2-40B4-BE49-F238E27FC236}">
                  <a16:creationId xmlns:a16="http://schemas.microsoft.com/office/drawing/2014/main" id="{ABF545BE-235B-74DA-6185-A8A88F2FF2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7511" y="5877272"/>
              <a:ext cx="850798" cy="288000"/>
            </a:xfrm>
            <a:prstGeom prst="rect">
              <a:avLst/>
            </a:prstGeom>
            <a:noFill/>
            <a:ln>
              <a:noFill/>
            </a:ln>
          </p:spPr>
        </p:pic>
        <p:pic>
          <p:nvPicPr>
            <p:cNvPr id="10" name="Image 9" descr="Une image contenant texte, Police, Graphique, logo&#10;&#10;Description générée automatiquement">
              <a:extLst>
                <a:ext uri="{FF2B5EF4-FFF2-40B4-BE49-F238E27FC236}">
                  <a16:creationId xmlns:a16="http://schemas.microsoft.com/office/drawing/2014/main" id="{08FFFF0C-4EBC-FA5B-FE23-006FAAA3E9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9629" y="5877272"/>
              <a:ext cx="594665" cy="288000"/>
            </a:xfrm>
            <a:prstGeom prst="rect">
              <a:avLst/>
            </a:prstGeom>
            <a:noFill/>
            <a:ln>
              <a:noFill/>
            </a:ln>
          </p:spPr>
        </p:pic>
        <p:pic>
          <p:nvPicPr>
            <p:cNvPr id="11" name="Image 10" descr="Une image contenant Police, texte, Graphique, logo&#10;&#10;Description générée automatiquement">
              <a:extLst>
                <a:ext uri="{FF2B5EF4-FFF2-40B4-BE49-F238E27FC236}">
                  <a16:creationId xmlns:a16="http://schemas.microsoft.com/office/drawing/2014/main" id="{6713350A-1C9E-35F7-23E4-D1BF3F5DEC50}"/>
                </a:ext>
              </a:extLst>
            </p:cNvPr>
            <p:cNvPicPr>
              <a:picLocks noChangeAspect="1"/>
            </p:cNvPicPr>
            <p:nvPr/>
          </p:nvPicPr>
          <p:blipFill>
            <a:blip r:embed="rId6"/>
            <a:stretch>
              <a:fillRect/>
            </a:stretch>
          </p:blipFill>
          <p:spPr>
            <a:xfrm>
              <a:off x="4503059" y="5877272"/>
              <a:ext cx="913132" cy="288000"/>
            </a:xfrm>
            <a:prstGeom prst="rect">
              <a:avLst/>
            </a:prstGeom>
          </p:spPr>
        </p:pic>
        <p:pic>
          <p:nvPicPr>
            <p:cNvPr id="12" name="Image 11" descr="Une image contenant texte, Police, Graphique, logo&#10;&#10;Description générée automatiquement">
              <a:extLst>
                <a:ext uri="{FF2B5EF4-FFF2-40B4-BE49-F238E27FC236}">
                  <a16:creationId xmlns:a16="http://schemas.microsoft.com/office/drawing/2014/main" id="{F5A7D021-9142-1566-7BCE-D9330544CF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5053" b="22371"/>
            <a:stretch/>
          </p:blipFill>
          <p:spPr bwMode="auto">
            <a:xfrm>
              <a:off x="7075614" y="5877272"/>
              <a:ext cx="547804" cy="288000"/>
            </a:xfrm>
            <a:prstGeom prst="rect">
              <a:avLst/>
            </a:prstGeom>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271B0DA5-AEBD-4AB0-002D-5C2C4CC9101B}"/>
                </a:ext>
              </a:extLst>
            </p:cNvPr>
            <p:cNvPicPr>
              <a:picLocks noChangeAspect="1"/>
            </p:cNvPicPr>
            <p:nvPr/>
          </p:nvPicPr>
          <p:blipFill>
            <a:blip r:embed="rId8"/>
            <a:stretch>
              <a:fillRect/>
            </a:stretch>
          </p:blipFill>
          <p:spPr>
            <a:xfrm>
              <a:off x="2942321" y="5877272"/>
              <a:ext cx="1016276" cy="288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B6815-94E2-0B1E-CD09-B91EB20170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A27E3A-31F8-9608-8D50-0E0C034E91F2}"/>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Les effets contrastés de la métropolisation </a:t>
            </a:r>
          </a:p>
        </p:txBody>
      </p:sp>
      <p:grpSp>
        <p:nvGrpSpPr>
          <p:cNvPr id="10" name="Groupe 9">
            <a:extLst>
              <a:ext uri="{FF2B5EF4-FFF2-40B4-BE49-F238E27FC236}">
                <a16:creationId xmlns:a16="http://schemas.microsoft.com/office/drawing/2014/main" id="{A51A7DCC-AD8C-8D7F-3BC0-1AB27D7B67D2}"/>
              </a:ext>
            </a:extLst>
          </p:cNvPr>
          <p:cNvGrpSpPr/>
          <p:nvPr/>
        </p:nvGrpSpPr>
        <p:grpSpPr>
          <a:xfrm>
            <a:off x="360000" y="1806298"/>
            <a:ext cx="3960002" cy="3953440"/>
            <a:chOff x="405741" y="1813173"/>
            <a:chExt cx="3960002" cy="4195736"/>
          </a:xfrm>
        </p:grpSpPr>
        <p:sp>
          <p:nvSpPr>
            <p:cNvPr id="11" name="Rectangle : avec coins arrondis en haut 10">
              <a:extLst>
                <a:ext uri="{FF2B5EF4-FFF2-40B4-BE49-F238E27FC236}">
                  <a16:creationId xmlns:a16="http://schemas.microsoft.com/office/drawing/2014/main" id="{1614D41B-6827-2801-DD5B-F57C8C4D2D45}"/>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 avec coins arrondis en haut 11">
              <a:extLst>
                <a:ext uri="{FF2B5EF4-FFF2-40B4-BE49-F238E27FC236}">
                  <a16:creationId xmlns:a16="http://schemas.microsoft.com/office/drawing/2014/main" id="{3A7B7015-4661-E0CD-5B77-75C92551BDB4}"/>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a:extLst>
              <a:ext uri="{FF2B5EF4-FFF2-40B4-BE49-F238E27FC236}">
                <a16:creationId xmlns:a16="http://schemas.microsoft.com/office/drawing/2014/main" id="{3035721B-9467-D809-2780-44DA13288688}"/>
              </a:ext>
            </a:extLst>
          </p:cNvPr>
          <p:cNvSpPr txBox="1"/>
          <p:nvPr/>
        </p:nvSpPr>
        <p:spPr>
          <a:xfrm>
            <a:off x="820618" y="2259998"/>
            <a:ext cx="3038767" cy="646331"/>
          </a:xfrm>
          <a:prstGeom prst="rect">
            <a:avLst/>
          </a:prstGeom>
          <a:noFill/>
        </p:spPr>
        <p:txBody>
          <a:bodyPr wrap="square" rtlCol="0">
            <a:spAutoFit/>
          </a:bodyPr>
          <a:lstStyle/>
          <a:p>
            <a:pPr algn="ctr"/>
            <a:r>
              <a:rPr lang="fr-FR" b="1" dirty="0">
                <a:latin typeface="Aptos SemiBold" panose="020B0004020202020204" pitchFamily="34" charset="0"/>
              </a:rPr>
              <a:t>La métropolisation redéfinit </a:t>
            </a:r>
            <a:br>
              <a:rPr lang="fr-FR" b="1" dirty="0">
                <a:latin typeface="Aptos SemiBold" panose="020B0004020202020204" pitchFamily="34" charset="0"/>
              </a:rPr>
            </a:br>
            <a:r>
              <a:rPr lang="fr-FR" b="1" dirty="0">
                <a:latin typeface="Aptos SemiBold" panose="020B0004020202020204" pitchFamily="34" charset="0"/>
              </a:rPr>
              <a:t>des espaces fonctionnels</a:t>
            </a:r>
          </a:p>
        </p:txBody>
      </p:sp>
      <p:sp>
        <p:nvSpPr>
          <p:cNvPr id="14" name="ZoneTexte 13">
            <a:extLst>
              <a:ext uri="{FF2B5EF4-FFF2-40B4-BE49-F238E27FC236}">
                <a16:creationId xmlns:a16="http://schemas.microsoft.com/office/drawing/2014/main" id="{DFE500F8-59D1-E403-23B2-206E40AF762E}"/>
              </a:ext>
            </a:extLst>
          </p:cNvPr>
          <p:cNvSpPr txBox="1"/>
          <p:nvPr/>
        </p:nvSpPr>
        <p:spPr>
          <a:xfrm>
            <a:off x="607987" y="3117516"/>
            <a:ext cx="3580618" cy="2121606"/>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Une concentration de l’emploi au sein des bassins urbains</a:t>
            </a:r>
          </a:p>
          <a:p>
            <a:pPr marL="179388" lvl="1" indent="-179388">
              <a:lnSpc>
                <a:spcPct val="90000"/>
              </a:lnSpc>
              <a:spcBef>
                <a:spcPts val="1000"/>
              </a:spcBef>
              <a:buSzPct val="80000"/>
              <a:buBlip>
                <a:blip r:embed="rId3"/>
              </a:buBlip>
              <a:tabLst>
                <a:tab pos="0" algn="l"/>
              </a:tabLst>
            </a:pPr>
            <a:r>
              <a:rPr lang="fr-FR" sz="1600" dirty="0"/>
              <a:t>Une couronne périurbaine qui s’étend et devient un espace résidentiel des actifs urbains</a:t>
            </a:r>
          </a:p>
          <a:p>
            <a:pPr marL="179388" lvl="1" indent="-179388">
              <a:lnSpc>
                <a:spcPct val="90000"/>
              </a:lnSpc>
              <a:spcBef>
                <a:spcPts val="1000"/>
              </a:spcBef>
              <a:buSzPct val="80000"/>
              <a:buBlip>
                <a:blip r:embed="rId3"/>
              </a:buBlip>
              <a:tabLst>
                <a:tab pos="0" algn="l"/>
              </a:tabLst>
            </a:pPr>
            <a:r>
              <a:rPr lang="fr-FR" sz="1600" dirty="0"/>
              <a:t>De nouveaux espaces fonctionnels se dessinent et génèrent de nombreux flux entre centralités et périphéries</a:t>
            </a:r>
          </a:p>
        </p:txBody>
      </p:sp>
      <p:grpSp>
        <p:nvGrpSpPr>
          <p:cNvPr id="15" name="Groupe 14">
            <a:extLst>
              <a:ext uri="{FF2B5EF4-FFF2-40B4-BE49-F238E27FC236}">
                <a16:creationId xmlns:a16="http://schemas.microsoft.com/office/drawing/2014/main" id="{B43A07FF-2EB6-E19C-301B-53C20E9E55C8}"/>
              </a:ext>
            </a:extLst>
          </p:cNvPr>
          <p:cNvGrpSpPr/>
          <p:nvPr/>
        </p:nvGrpSpPr>
        <p:grpSpPr>
          <a:xfrm>
            <a:off x="1980945" y="1279027"/>
            <a:ext cx="718112" cy="718112"/>
            <a:chOff x="2026686" y="1279027"/>
            <a:chExt cx="718112" cy="718112"/>
          </a:xfrm>
        </p:grpSpPr>
        <p:sp>
          <p:nvSpPr>
            <p:cNvPr id="16" name="Ellipse 15">
              <a:extLst>
                <a:ext uri="{FF2B5EF4-FFF2-40B4-BE49-F238E27FC236}">
                  <a16:creationId xmlns:a16="http://schemas.microsoft.com/office/drawing/2014/main" id="{B908F602-EB82-A78F-A1CF-564B4BBE37F2}"/>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Graphique 16" descr="Graphique à barres contour">
              <a:extLst>
                <a:ext uri="{FF2B5EF4-FFF2-40B4-BE49-F238E27FC236}">
                  <a16:creationId xmlns:a16="http://schemas.microsoft.com/office/drawing/2014/main" id="{BD2D8BC8-96F7-C078-EEA6-4079B2176DD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742" y="1368083"/>
              <a:ext cx="540000" cy="540000"/>
            </a:xfrm>
            <a:prstGeom prst="rect">
              <a:avLst/>
            </a:prstGeom>
          </p:spPr>
        </p:pic>
      </p:grpSp>
      <p:pic>
        <p:nvPicPr>
          <p:cNvPr id="4" name="Image 3">
            <a:extLst>
              <a:ext uri="{FF2B5EF4-FFF2-40B4-BE49-F238E27FC236}">
                <a16:creationId xmlns:a16="http://schemas.microsoft.com/office/drawing/2014/main" id="{9FD47EC0-B511-DED7-C249-CD18B5B64F81}"/>
              </a:ext>
            </a:extLst>
          </p:cNvPr>
          <p:cNvPicPr>
            <a:picLocks noChangeAspect="1"/>
          </p:cNvPicPr>
          <p:nvPr/>
        </p:nvPicPr>
        <p:blipFill>
          <a:blip r:embed="rId5"/>
          <a:stretch>
            <a:fillRect/>
          </a:stretch>
        </p:blipFill>
        <p:spPr>
          <a:xfrm>
            <a:off x="4392000" y="1832400"/>
            <a:ext cx="4514400" cy="3914384"/>
          </a:xfrm>
          <a:prstGeom prst="rect">
            <a:avLst/>
          </a:prstGeom>
        </p:spPr>
      </p:pic>
    </p:spTree>
    <p:extLst>
      <p:ext uri="{BB962C8B-B14F-4D97-AF65-F5344CB8AC3E}">
        <p14:creationId xmlns:p14="http://schemas.microsoft.com/office/powerpoint/2010/main" val="73402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CBAA4-D443-6563-DAE2-95B671CAC5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81B910-B3B0-5DA5-759A-FDABE71EBD38}"/>
              </a:ext>
            </a:extLst>
          </p:cNvPr>
          <p:cNvSpPr/>
          <p:nvPr/>
        </p:nvSpPr>
        <p:spPr>
          <a:xfrm>
            <a:off x="7136709" y="1007246"/>
            <a:ext cx="324000" cy="259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37117E9A-E09F-2577-6AAB-42739C9764D4}"/>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Une dynamique qui diffère en fonction de la typologie </a:t>
            </a:r>
          </a:p>
          <a:p>
            <a:r>
              <a:rPr lang="fr-FR" sz="2400" kern="0" dirty="0">
                <a:solidFill>
                  <a:schemeClr val="tx1">
                    <a:lumMod val="85000"/>
                    <a:lumOff val="15000"/>
                  </a:schemeClr>
                </a:solidFill>
              </a:rPr>
              <a:t>des bassins de vie</a:t>
            </a:r>
          </a:p>
        </p:txBody>
      </p:sp>
      <p:grpSp>
        <p:nvGrpSpPr>
          <p:cNvPr id="5" name="Groupe 4">
            <a:extLst>
              <a:ext uri="{FF2B5EF4-FFF2-40B4-BE49-F238E27FC236}">
                <a16:creationId xmlns:a16="http://schemas.microsoft.com/office/drawing/2014/main" id="{8A2C9B02-FCAB-FAFE-3FE1-6AFB8A8887A7}"/>
              </a:ext>
            </a:extLst>
          </p:cNvPr>
          <p:cNvGrpSpPr/>
          <p:nvPr/>
        </p:nvGrpSpPr>
        <p:grpSpPr>
          <a:xfrm>
            <a:off x="360000" y="1806298"/>
            <a:ext cx="3960002" cy="3953440"/>
            <a:chOff x="405741" y="1813173"/>
            <a:chExt cx="3960002" cy="4195736"/>
          </a:xfrm>
        </p:grpSpPr>
        <p:sp>
          <p:nvSpPr>
            <p:cNvPr id="6" name="Rectangle : avec coins arrondis en haut 5">
              <a:extLst>
                <a:ext uri="{FF2B5EF4-FFF2-40B4-BE49-F238E27FC236}">
                  <a16:creationId xmlns:a16="http://schemas.microsoft.com/office/drawing/2014/main" id="{9278B3BF-358D-DC65-153D-02FC53D6F420}"/>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B0741F22-7AA1-D436-4237-D7694F97AD89}"/>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8463EDA3-A0FC-869A-481E-BC14B17C6FB3}"/>
              </a:ext>
            </a:extLst>
          </p:cNvPr>
          <p:cNvSpPr txBox="1"/>
          <p:nvPr/>
        </p:nvSpPr>
        <p:spPr>
          <a:xfrm>
            <a:off x="622787" y="2080413"/>
            <a:ext cx="3434422" cy="369332"/>
          </a:xfrm>
          <a:prstGeom prst="rect">
            <a:avLst/>
          </a:prstGeom>
          <a:noFill/>
        </p:spPr>
        <p:txBody>
          <a:bodyPr wrap="square" rtlCol="0">
            <a:spAutoFit/>
          </a:bodyPr>
          <a:lstStyle/>
          <a:p>
            <a:pPr algn="ctr"/>
            <a:r>
              <a:rPr lang="fr-FR" b="1" dirty="0">
                <a:latin typeface="Aptos SemiBold" panose="020B0004020202020204" pitchFamily="34" charset="0"/>
              </a:rPr>
              <a:t>Des dynamiques différenciées</a:t>
            </a:r>
          </a:p>
        </p:txBody>
      </p:sp>
      <p:sp>
        <p:nvSpPr>
          <p:cNvPr id="9" name="ZoneTexte 8">
            <a:extLst>
              <a:ext uri="{FF2B5EF4-FFF2-40B4-BE49-F238E27FC236}">
                <a16:creationId xmlns:a16="http://schemas.microsoft.com/office/drawing/2014/main" id="{6EDFAA42-F917-6DA6-94EA-750752293C21}"/>
              </a:ext>
            </a:extLst>
          </p:cNvPr>
          <p:cNvSpPr txBox="1"/>
          <p:nvPr/>
        </p:nvSpPr>
        <p:spPr>
          <a:xfrm>
            <a:off x="525886" y="2524410"/>
            <a:ext cx="3628225" cy="3008003"/>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La plaine d’Alsace bénéficie de la plus forte dynamique combinée emplois/actifs occupés, notamment autour du bassin de Strasbourg</a:t>
            </a:r>
          </a:p>
          <a:p>
            <a:pPr marL="179388" lvl="1" indent="-179388">
              <a:lnSpc>
                <a:spcPct val="90000"/>
              </a:lnSpc>
              <a:spcBef>
                <a:spcPts val="1000"/>
              </a:spcBef>
              <a:buSzPct val="80000"/>
              <a:buBlip>
                <a:blip r:embed="rId3"/>
              </a:buBlip>
              <a:tabLst>
                <a:tab pos="0" algn="l"/>
              </a:tabLst>
            </a:pPr>
            <a:r>
              <a:rPr lang="fr-FR" sz="1600" dirty="0"/>
              <a:t>Les bassins du Sillon Lorrain (Metz, Nancy, Epinal) sont les bassins les moins impactés par la baisse d’emplois et d’actifs occupés</a:t>
            </a:r>
          </a:p>
          <a:p>
            <a:pPr marL="179388" lvl="1" indent="-179388">
              <a:lnSpc>
                <a:spcPct val="90000"/>
              </a:lnSpc>
              <a:spcBef>
                <a:spcPts val="1000"/>
              </a:spcBef>
              <a:buSzPct val="80000"/>
              <a:buBlip>
                <a:blip r:embed="rId3"/>
              </a:buBlip>
              <a:tabLst>
                <a:tab pos="0" algn="l"/>
              </a:tabLst>
            </a:pPr>
            <a:r>
              <a:rPr lang="fr-FR" sz="1600" dirty="0"/>
              <a:t>Les bassins ruraux les plus éloignés des espaces métropolisés connaissent la situation la plus défavorable (hachures bleues et pastel bleu)</a:t>
            </a:r>
          </a:p>
        </p:txBody>
      </p:sp>
      <p:grpSp>
        <p:nvGrpSpPr>
          <p:cNvPr id="10" name="Groupe 9">
            <a:extLst>
              <a:ext uri="{FF2B5EF4-FFF2-40B4-BE49-F238E27FC236}">
                <a16:creationId xmlns:a16="http://schemas.microsoft.com/office/drawing/2014/main" id="{DFA492F2-DBBA-A12E-E7D5-5272FB35DED3}"/>
              </a:ext>
            </a:extLst>
          </p:cNvPr>
          <p:cNvGrpSpPr/>
          <p:nvPr/>
        </p:nvGrpSpPr>
        <p:grpSpPr>
          <a:xfrm>
            <a:off x="1980945" y="1279027"/>
            <a:ext cx="718112" cy="718112"/>
            <a:chOff x="2026686" y="1279027"/>
            <a:chExt cx="718112" cy="718112"/>
          </a:xfrm>
        </p:grpSpPr>
        <p:sp>
          <p:nvSpPr>
            <p:cNvPr id="11" name="Ellipse 10">
              <a:extLst>
                <a:ext uri="{FF2B5EF4-FFF2-40B4-BE49-F238E27FC236}">
                  <a16:creationId xmlns:a16="http://schemas.microsoft.com/office/drawing/2014/main" id="{2EF56E7B-7E70-3DC2-0335-AB56030DE227}"/>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que 11" descr="Graphique à barres contour">
              <a:extLst>
                <a:ext uri="{FF2B5EF4-FFF2-40B4-BE49-F238E27FC236}">
                  <a16:creationId xmlns:a16="http://schemas.microsoft.com/office/drawing/2014/main" id="{9AA27327-6A8B-8A2C-BBF7-38399C54794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742" y="1368083"/>
              <a:ext cx="540000" cy="540000"/>
            </a:xfrm>
            <a:prstGeom prst="rect">
              <a:avLst/>
            </a:prstGeom>
          </p:spPr>
        </p:pic>
      </p:grpSp>
      <p:pic>
        <p:nvPicPr>
          <p:cNvPr id="13" name="Image 12">
            <a:extLst>
              <a:ext uri="{FF2B5EF4-FFF2-40B4-BE49-F238E27FC236}">
                <a16:creationId xmlns:a16="http://schemas.microsoft.com/office/drawing/2014/main" id="{D616B835-F593-0A0B-8D1C-D4D239E91320}"/>
              </a:ext>
            </a:extLst>
          </p:cNvPr>
          <p:cNvPicPr>
            <a:picLocks noChangeAspect="1"/>
          </p:cNvPicPr>
          <p:nvPr/>
        </p:nvPicPr>
        <p:blipFill>
          <a:blip r:embed="rId5"/>
          <a:stretch>
            <a:fillRect/>
          </a:stretch>
        </p:blipFill>
        <p:spPr>
          <a:xfrm>
            <a:off x="4392000" y="1832400"/>
            <a:ext cx="4514400" cy="3916654"/>
          </a:xfrm>
          <a:prstGeom prst="rect">
            <a:avLst/>
          </a:prstGeom>
        </p:spPr>
      </p:pic>
    </p:spTree>
    <p:extLst>
      <p:ext uri="{BB962C8B-B14F-4D97-AF65-F5344CB8AC3E}">
        <p14:creationId xmlns:p14="http://schemas.microsoft.com/office/powerpoint/2010/main" val="250141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DFD1-60BA-6C03-2EC2-6078F664B7E2}"/>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8B060BE4-68DE-5DC7-65C9-F5FC62AECF55}"/>
              </a:ext>
            </a:extLst>
          </p:cNvPr>
          <p:cNvPicPr>
            <a:picLocks noChangeAspect="1"/>
          </p:cNvPicPr>
          <p:nvPr/>
        </p:nvPicPr>
        <p:blipFill>
          <a:blip r:embed="rId3"/>
          <a:stretch>
            <a:fillRect/>
          </a:stretch>
        </p:blipFill>
        <p:spPr>
          <a:xfrm>
            <a:off x="4393099" y="2077934"/>
            <a:ext cx="4636346" cy="3681804"/>
          </a:xfrm>
          <a:prstGeom prst="rect">
            <a:avLst/>
          </a:prstGeom>
        </p:spPr>
      </p:pic>
      <p:sp>
        <p:nvSpPr>
          <p:cNvPr id="4" name="Titre 1">
            <a:extLst>
              <a:ext uri="{FF2B5EF4-FFF2-40B4-BE49-F238E27FC236}">
                <a16:creationId xmlns:a16="http://schemas.microsoft.com/office/drawing/2014/main" id="{79DAA495-6C3A-4BCE-6D89-3E7244462F9F}"/>
              </a:ext>
            </a:extLst>
          </p:cNvPr>
          <p:cNvSpPr txBox="1">
            <a:spLocks/>
          </p:cNvSpPr>
          <p:nvPr/>
        </p:nvSpPr>
        <p:spPr>
          <a:xfrm>
            <a:off x="267721" y="727662"/>
            <a:ext cx="8100000" cy="3456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Une dépendance accrue à la dynamique des métropoles frontalières pourvoyeuses d’emplois</a:t>
            </a:r>
          </a:p>
        </p:txBody>
      </p:sp>
      <p:grpSp>
        <p:nvGrpSpPr>
          <p:cNvPr id="2" name="Groupe 1">
            <a:extLst>
              <a:ext uri="{FF2B5EF4-FFF2-40B4-BE49-F238E27FC236}">
                <a16:creationId xmlns:a16="http://schemas.microsoft.com/office/drawing/2014/main" id="{8EA03025-B416-A373-BBD8-181E90DA4A8A}"/>
              </a:ext>
            </a:extLst>
          </p:cNvPr>
          <p:cNvGrpSpPr/>
          <p:nvPr/>
        </p:nvGrpSpPr>
        <p:grpSpPr>
          <a:xfrm>
            <a:off x="360000" y="1806298"/>
            <a:ext cx="3960002" cy="3953440"/>
            <a:chOff x="405741" y="1813173"/>
            <a:chExt cx="3960002" cy="4195736"/>
          </a:xfrm>
        </p:grpSpPr>
        <p:sp>
          <p:nvSpPr>
            <p:cNvPr id="5" name="Rectangle : avec coins arrondis en haut 4">
              <a:extLst>
                <a:ext uri="{FF2B5EF4-FFF2-40B4-BE49-F238E27FC236}">
                  <a16:creationId xmlns:a16="http://schemas.microsoft.com/office/drawing/2014/main" id="{A10C1863-A13D-9958-2D94-A23B6243C450}"/>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avec coins arrondis en haut 5">
              <a:extLst>
                <a:ext uri="{FF2B5EF4-FFF2-40B4-BE49-F238E27FC236}">
                  <a16:creationId xmlns:a16="http://schemas.microsoft.com/office/drawing/2014/main" id="{DD60BE37-A436-7CF2-F299-D9C82A54BDFC}"/>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9D48A64F-A3E3-A3FD-E22E-BA7F3DE794EB}"/>
              </a:ext>
            </a:extLst>
          </p:cNvPr>
          <p:cNvSpPr txBox="1"/>
          <p:nvPr/>
        </p:nvSpPr>
        <p:spPr>
          <a:xfrm>
            <a:off x="379471" y="2221141"/>
            <a:ext cx="3938250" cy="3352713"/>
          </a:xfrm>
          <a:prstGeom prst="rect">
            <a:avLst/>
          </a:prstGeom>
          <a:noFill/>
        </p:spPr>
        <p:txBody>
          <a:bodyPr wrap="square" rtlCol="0">
            <a:spAutoFit/>
          </a:bodyPr>
          <a:lstStyle/>
          <a:p>
            <a:pPr marL="179388" lvl="1" indent="-179388">
              <a:lnSpc>
                <a:spcPct val="90000"/>
              </a:lnSpc>
              <a:spcBef>
                <a:spcPts val="1000"/>
              </a:spcBef>
              <a:buSzPct val="80000"/>
              <a:buBlip>
                <a:blip r:embed="rId4"/>
              </a:buBlip>
              <a:tabLst>
                <a:tab pos="0" algn="l"/>
              </a:tabLst>
            </a:pPr>
            <a:r>
              <a:rPr lang="fr-FR" sz="1600" dirty="0"/>
              <a:t>5 bassins urbains denses de la Région Grand Est offrent plus de 100 000 emplois</a:t>
            </a:r>
          </a:p>
          <a:p>
            <a:pPr marL="179388" lvl="1" indent="-179388">
              <a:lnSpc>
                <a:spcPct val="90000"/>
              </a:lnSpc>
              <a:spcBef>
                <a:spcPts val="1000"/>
              </a:spcBef>
              <a:buSzPct val="80000"/>
              <a:buBlip>
                <a:blip r:embed="rId4"/>
              </a:buBlip>
              <a:tabLst>
                <a:tab pos="0" algn="l"/>
              </a:tabLst>
            </a:pPr>
            <a:r>
              <a:rPr lang="fr-FR" sz="1600" dirty="0"/>
              <a:t>La densité des flux avec les bassins périurbains traduit le niveau de dépendance au pôle d’emploi</a:t>
            </a:r>
          </a:p>
          <a:p>
            <a:pPr marL="179388" lvl="1" indent="-179388">
              <a:lnSpc>
                <a:spcPct val="90000"/>
              </a:lnSpc>
              <a:spcBef>
                <a:spcPts val="1000"/>
              </a:spcBef>
              <a:buSzPct val="80000"/>
              <a:buBlip>
                <a:blip r:embed="rId4"/>
              </a:buBlip>
              <a:tabLst>
                <a:tab pos="0" algn="l"/>
              </a:tabLst>
            </a:pPr>
            <a:r>
              <a:rPr lang="fr-FR" sz="1600" dirty="0"/>
              <a:t>Une large interface frontalière permet à la Région de bénéficier d’une dynamique économique extrarégionale :</a:t>
            </a:r>
          </a:p>
          <a:p>
            <a:pPr marL="742950" lvl="2" indent="-285750">
              <a:spcBef>
                <a:spcPts val="0"/>
              </a:spcBef>
              <a:buSzPct val="80000"/>
              <a:buFont typeface="Wingdings" panose="05000000000000000000" pitchFamily="2" charset="2"/>
              <a:buChar char="v"/>
              <a:tabLst>
                <a:tab pos="0" algn="l"/>
              </a:tabLst>
            </a:pPr>
            <a:r>
              <a:rPr lang="fr-FR" sz="1600" dirty="0"/>
              <a:t>107 000 travailleurs frontaliers avec le Luxembourg</a:t>
            </a:r>
          </a:p>
          <a:p>
            <a:pPr marL="742950" lvl="2" indent="-285750">
              <a:spcBef>
                <a:spcPts val="0"/>
              </a:spcBef>
              <a:buSzPct val="80000"/>
              <a:buFont typeface="Wingdings" panose="05000000000000000000" pitchFamily="2" charset="2"/>
              <a:buChar char="v"/>
              <a:tabLst>
                <a:tab pos="0" algn="l"/>
              </a:tabLst>
            </a:pPr>
            <a:r>
              <a:rPr lang="fr-FR" sz="1600" dirty="0"/>
              <a:t>49 000 avec l’Allemagne</a:t>
            </a:r>
          </a:p>
          <a:p>
            <a:pPr marL="742950" lvl="2" indent="-285750">
              <a:spcBef>
                <a:spcPts val="0"/>
              </a:spcBef>
              <a:buSzPct val="80000"/>
              <a:buFont typeface="Wingdings" panose="05000000000000000000" pitchFamily="2" charset="2"/>
              <a:buChar char="v"/>
              <a:tabLst>
                <a:tab pos="0" algn="l"/>
              </a:tabLst>
            </a:pPr>
            <a:r>
              <a:rPr lang="fr-FR" sz="1600" dirty="0"/>
              <a:t>43 500 travailleurs frontaliers avec la Suisse</a:t>
            </a:r>
          </a:p>
        </p:txBody>
      </p:sp>
      <p:grpSp>
        <p:nvGrpSpPr>
          <p:cNvPr id="9" name="Groupe 8">
            <a:extLst>
              <a:ext uri="{FF2B5EF4-FFF2-40B4-BE49-F238E27FC236}">
                <a16:creationId xmlns:a16="http://schemas.microsoft.com/office/drawing/2014/main" id="{07FDA7C9-D328-CEBD-0B6C-C011BC28BB3F}"/>
              </a:ext>
            </a:extLst>
          </p:cNvPr>
          <p:cNvGrpSpPr/>
          <p:nvPr/>
        </p:nvGrpSpPr>
        <p:grpSpPr>
          <a:xfrm>
            <a:off x="1980945" y="1279027"/>
            <a:ext cx="718112" cy="718112"/>
            <a:chOff x="2026686" y="1279027"/>
            <a:chExt cx="718112" cy="718112"/>
          </a:xfrm>
        </p:grpSpPr>
        <p:sp>
          <p:nvSpPr>
            <p:cNvPr id="10" name="Ellipse 9">
              <a:extLst>
                <a:ext uri="{FF2B5EF4-FFF2-40B4-BE49-F238E27FC236}">
                  <a16:creationId xmlns:a16="http://schemas.microsoft.com/office/drawing/2014/main" id="{70F43A98-D993-BF51-D5C3-3437E84D818B}"/>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Graphique à barres contour">
              <a:extLst>
                <a:ext uri="{FF2B5EF4-FFF2-40B4-BE49-F238E27FC236}">
                  <a16:creationId xmlns:a16="http://schemas.microsoft.com/office/drawing/2014/main" id="{C7144BAB-5E78-B4D6-7835-82BDE7B14A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15742" y="1368083"/>
              <a:ext cx="540000" cy="540000"/>
            </a:xfrm>
            <a:prstGeom prst="rect">
              <a:avLst/>
            </a:prstGeom>
          </p:spPr>
        </p:pic>
      </p:grpSp>
    </p:spTree>
    <p:extLst>
      <p:ext uri="{BB962C8B-B14F-4D97-AF65-F5344CB8AC3E}">
        <p14:creationId xmlns:p14="http://schemas.microsoft.com/office/powerpoint/2010/main" val="177081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E990C-B6D9-C832-3559-E8475BD89318}"/>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4CDE1837-CCA1-AB2A-A079-E9D656A2EFAE}"/>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Un recul plus marqué de l’emploi productif</a:t>
            </a:r>
          </a:p>
        </p:txBody>
      </p:sp>
      <p:pic>
        <p:nvPicPr>
          <p:cNvPr id="2" name="Image 1">
            <a:extLst>
              <a:ext uri="{FF2B5EF4-FFF2-40B4-BE49-F238E27FC236}">
                <a16:creationId xmlns:a16="http://schemas.microsoft.com/office/drawing/2014/main" id="{512EABDE-E5E3-650E-A5C3-0B97C7A2BD5D}"/>
              </a:ext>
            </a:extLst>
          </p:cNvPr>
          <p:cNvPicPr>
            <a:picLocks noChangeAspect="1"/>
          </p:cNvPicPr>
          <p:nvPr/>
        </p:nvPicPr>
        <p:blipFill>
          <a:blip r:embed="rId3"/>
          <a:stretch>
            <a:fillRect/>
          </a:stretch>
        </p:blipFill>
        <p:spPr>
          <a:xfrm>
            <a:off x="4410000" y="2052666"/>
            <a:ext cx="4674928" cy="3707072"/>
          </a:xfrm>
          <a:prstGeom prst="rect">
            <a:avLst/>
          </a:prstGeom>
        </p:spPr>
      </p:pic>
      <p:grpSp>
        <p:nvGrpSpPr>
          <p:cNvPr id="3" name="Groupe 2">
            <a:extLst>
              <a:ext uri="{FF2B5EF4-FFF2-40B4-BE49-F238E27FC236}">
                <a16:creationId xmlns:a16="http://schemas.microsoft.com/office/drawing/2014/main" id="{FDBFAD2B-DA57-33BB-1608-29E7865B8D92}"/>
              </a:ext>
            </a:extLst>
          </p:cNvPr>
          <p:cNvGrpSpPr/>
          <p:nvPr/>
        </p:nvGrpSpPr>
        <p:grpSpPr>
          <a:xfrm>
            <a:off x="360000" y="1806298"/>
            <a:ext cx="3960002" cy="3953440"/>
            <a:chOff x="405741" y="1813173"/>
            <a:chExt cx="3960002" cy="4195736"/>
          </a:xfrm>
        </p:grpSpPr>
        <p:sp>
          <p:nvSpPr>
            <p:cNvPr id="4" name="Rectangle : avec coins arrondis en haut 3">
              <a:extLst>
                <a:ext uri="{FF2B5EF4-FFF2-40B4-BE49-F238E27FC236}">
                  <a16:creationId xmlns:a16="http://schemas.microsoft.com/office/drawing/2014/main" id="{4F7F3985-25BD-41EF-5E75-28C3FFB630B8}"/>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 avec coins arrondis en haut 4">
              <a:extLst>
                <a:ext uri="{FF2B5EF4-FFF2-40B4-BE49-F238E27FC236}">
                  <a16:creationId xmlns:a16="http://schemas.microsoft.com/office/drawing/2014/main" id="{D50973C2-E6D7-B503-E6F0-5A73333F5A1B}"/>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D2385479-242C-5E23-0A0D-C3EAD92B674D}"/>
              </a:ext>
            </a:extLst>
          </p:cNvPr>
          <p:cNvSpPr txBox="1"/>
          <p:nvPr/>
        </p:nvSpPr>
        <p:spPr>
          <a:xfrm>
            <a:off x="549691" y="2363853"/>
            <a:ext cx="3580618" cy="3288593"/>
          </a:xfrm>
          <a:prstGeom prst="rect">
            <a:avLst/>
          </a:prstGeom>
          <a:noFill/>
        </p:spPr>
        <p:txBody>
          <a:bodyPr wrap="square" rtlCol="0">
            <a:spAutoFit/>
          </a:bodyPr>
          <a:lstStyle/>
          <a:p>
            <a:pPr marL="179388" lvl="1" indent="-179388">
              <a:lnSpc>
                <a:spcPct val="90000"/>
              </a:lnSpc>
              <a:spcBef>
                <a:spcPts val="1000"/>
              </a:spcBef>
              <a:buSzPct val="80000"/>
              <a:buBlip>
                <a:blip r:embed="rId4"/>
              </a:buBlip>
              <a:tabLst>
                <a:tab pos="0" algn="l"/>
              </a:tabLst>
            </a:pPr>
            <a:r>
              <a:rPr lang="fr-FR" sz="1600" dirty="0"/>
              <a:t>Perte de 42 000 emplois* en 11 ans, plus de 29 000 emplois productifs </a:t>
            </a:r>
            <a:br>
              <a:rPr lang="fr-FR" sz="1600" dirty="0"/>
            </a:br>
            <a:r>
              <a:rPr lang="fr-FR" sz="1600" dirty="0"/>
              <a:t>et près de 13 000 emplois présentiels</a:t>
            </a:r>
          </a:p>
          <a:p>
            <a:pPr marL="179388" lvl="1" indent="-179388">
              <a:lnSpc>
                <a:spcPct val="90000"/>
              </a:lnSpc>
              <a:spcBef>
                <a:spcPts val="1000"/>
              </a:spcBef>
              <a:buSzPct val="80000"/>
              <a:buBlip>
                <a:blip r:embed="rId4"/>
              </a:buBlip>
              <a:tabLst>
                <a:tab pos="0" algn="l"/>
              </a:tabLst>
            </a:pPr>
            <a:r>
              <a:rPr lang="fr-FR" sz="1600" dirty="0"/>
              <a:t>La plupart des bassins de vie, en dehors des 4 ensembles territoriaux en croissance, connaissent une baisse cumulée de leurs emplois présentiels et productifs</a:t>
            </a:r>
          </a:p>
          <a:p>
            <a:pPr marL="179388" lvl="1" indent="-179388">
              <a:lnSpc>
                <a:spcPct val="90000"/>
              </a:lnSpc>
              <a:spcBef>
                <a:spcPts val="1000"/>
              </a:spcBef>
              <a:buSzPct val="80000"/>
              <a:buBlip>
                <a:blip r:embed="rId4"/>
              </a:buBlip>
              <a:tabLst>
                <a:tab pos="0" algn="l"/>
              </a:tabLst>
            </a:pPr>
            <a:r>
              <a:rPr lang="fr-FR" sz="1600" dirty="0"/>
              <a:t>Une économie présentielle plus résiliente mais appelée à faiblir en cas d’une décroissance démographique qui s’installerait durablement</a:t>
            </a:r>
          </a:p>
          <a:p>
            <a:pPr marL="0" lvl="1">
              <a:lnSpc>
                <a:spcPct val="90000"/>
              </a:lnSpc>
              <a:spcBef>
                <a:spcPts val="1000"/>
              </a:spcBef>
              <a:buSzPct val="80000"/>
              <a:tabLst>
                <a:tab pos="0" algn="l"/>
              </a:tabLst>
            </a:pPr>
            <a:r>
              <a:rPr lang="fr-FR" sz="1100" dirty="0"/>
              <a:t>*Au périmètre des 163 bassins retenus pour l’étude</a:t>
            </a:r>
          </a:p>
        </p:txBody>
      </p:sp>
      <p:grpSp>
        <p:nvGrpSpPr>
          <p:cNvPr id="9" name="Groupe 8">
            <a:extLst>
              <a:ext uri="{FF2B5EF4-FFF2-40B4-BE49-F238E27FC236}">
                <a16:creationId xmlns:a16="http://schemas.microsoft.com/office/drawing/2014/main" id="{C3626785-4A68-3A1B-68A2-82688EDE30DB}"/>
              </a:ext>
            </a:extLst>
          </p:cNvPr>
          <p:cNvGrpSpPr/>
          <p:nvPr/>
        </p:nvGrpSpPr>
        <p:grpSpPr>
          <a:xfrm>
            <a:off x="1980945" y="1279027"/>
            <a:ext cx="718112" cy="718112"/>
            <a:chOff x="2026686" y="1279027"/>
            <a:chExt cx="718112" cy="718112"/>
          </a:xfrm>
        </p:grpSpPr>
        <p:sp>
          <p:nvSpPr>
            <p:cNvPr id="10" name="Ellipse 9">
              <a:extLst>
                <a:ext uri="{FF2B5EF4-FFF2-40B4-BE49-F238E27FC236}">
                  <a16:creationId xmlns:a16="http://schemas.microsoft.com/office/drawing/2014/main" id="{5E0F6A6E-0FBC-8D43-E5DF-3E61984D580B}"/>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Graphique à barres contour">
              <a:extLst>
                <a:ext uri="{FF2B5EF4-FFF2-40B4-BE49-F238E27FC236}">
                  <a16:creationId xmlns:a16="http://schemas.microsoft.com/office/drawing/2014/main" id="{7E1AA501-B0BC-D3BC-D8C2-7CF882398B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15742" y="1368083"/>
              <a:ext cx="540000" cy="540000"/>
            </a:xfrm>
            <a:prstGeom prst="rect">
              <a:avLst/>
            </a:prstGeom>
          </p:spPr>
        </p:pic>
      </p:grpSp>
    </p:spTree>
    <p:extLst>
      <p:ext uri="{BB962C8B-B14F-4D97-AF65-F5344CB8AC3E}">
        <p14:creationId xmlns:p14="http://schemas.microsoft.com/office/powerpoint/2010/main" val="160592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FAEA8-87EC-FB4D-3FFE-C903C0EF67E6}"/>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F30CA369-1035-DAA1-E690-AFD39255DCD1}"/>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Une typologie des EPCI</a:t>
            </a:r>
          </a:p>
        </p:txBody>
      </p:sp>
      <p:pic>
        <p:nvPicPr>
          <p:cNvPr id="7" name="Image 6" descr="Une image contenant carte, atlas, texte&#10;&#10;Le contenu généré par l’IA peut être incorrect.">
            <a:extLst>
              <a:ext uri="{FF2B5EF4-FFF2-40B4-BE49-F238E27FC236}">
                <a16:creationId xmlns:a16="http://schemas.microsoft.com/office/drawing/2014/main" id="{0C7E3330-27BA-254E-BB2F-AA1FBBE2702B}"/>
              </a:ext>
            </a:extLst>
          </p:cNvPr>
          <p:cNvPicPr>
            <a:picLocks noChangeAspect="1"/>
          </p:cNvPicPr>
          <p:nvPr/>
        </p:nvPicPr>
        <p:blipFill>
          <a:blip r:embed="rId3"/>
          <a:stretch>
            <a:fillRect/>
          </a:stretch>
        </p:blipFill>
        <p:spPr>
          <a:xfrm>
            <a:off x="270809" y="1016716"/>
            <a:ext cx="7012446" cy="5595793"/>
          </a:xfrm>
          <a:prstGeom prst="rect">
            <a:avLst/>
          </a:prstGeom>
        </p:spPr>
      </p:pic>
      <p:pic>
        <p:nvPicPr>
          <p:cNvPr id="4" name="Image 3">
            <a:extLst>
              <a:ext uri="{FF2B5EF4-FFF2-40B4-BE49-F238E27FC236}">
                <a16:creationId xmlns:a16="http://schemas.microsoft.com/office/drawing/2014/main" id="{3025FBAF-355C-4247-BC5B-054DE219B9D7}"/>
              </a:ext>
            </a:extLst>
          </p:cNvPr>
          <p:cNvPicPr>
            <a:picLocks noChangeAspect="1"/>
          </p:cNvPicPr>
          <p:nvPr/>
        </p:nvPicPr>
        <p:blipFill>
          <a:blip r:embed="rId4"/>
          <a:stretch>
            <a:fillRect/>
          </a:stretch>
        </p:blipFill>
        <p:spPr>
          <a:xfrm>
            <a:off x="1241545" y="5841284"/>
            <a:ext cx="925655" cy="722772"/>
          </a:xfrm>
          <a:prstGeom prst="rect">
            <a:avLst/>
          </a:prstGeom>
        </p:spPr>
      </p:pic>
      <p:pic>
        <p:nvPicPr>
          <p:cNvPr id="3" name="Image 2">
            <a:extLst>
              <a:ext uri="{FF2B5EF4-FFF2-40B4-BE49-F238E27FC236}">
                <a16:creationId xmlns:a16="http://schemas.microsoft.com/office/drawing/2014/main" id="{953AC579-2C57-2392-40FD-7D779EDFDE69}"/>
              </a:ext>
            </a:extLst>
          </p:cNvPr>
          <p:cNvPicPr>
            <a:picLocks noChangeAspect="1"/>
          </p:cNvPicPr>
          <p:nvPr/>
        </p:nvPicPr>
        <p:blipFill>
          <a:blip r:embed="rId5"/>
          <a:stretch>
            <a:fillRect/>
          </a:stretch>
        </p:blipFill>
        <p:spPr>
          <a:xfrm>
            <a:off x="6518971" y="810000"/>
            <a:ext cx="2265029" cy="2265029"/>
          </a:xfrm>
          <a:prstGeom prst="rect">
            <a:avLst/>
          </a:prstGeom>
        </p:spPr>
      </p:pic>
    </p:spTree>
    <p:extLst>
      <p:ext uri="{BB962C8B-B14F-4D97-AF65-F5344CB8AC3E}">
        <p14:creationId xmlns:p14="http://schemas.microsoft.com/office/powerpoint/2010/main" val="148160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33226-808C-CA56-BA1A-26DD6441E73B}"/>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85CAF9A5-6036-E462-8D1B-F006E33AF1C4}"/>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Quel avenir démographique possible ?</a:t>
            </a:r>
          </a:p>
        </p:txBody>
      </p:sp>
      <p:pic>
        <p:nvPicPr>
          <p:cNvPr id="11" name="Image 10">
            <a:extLst>
              <a:ext uri="{FF2B5EF4-FFF2-40B4-BE49-F238E27FC236}">
                <a16:creationId xmlns:a16="http://schemas.microsoft.com/office/drawing/2014/main" id="{041C688F-58BF-0B24-595F-57179C484C06}"/>
              </a:ext>
            </a:extLst>
          </p:cNvPr>
          <p:cNvPicPr>
            <a:picLocks noChangeAspect="1"/>
          </p:cNvPicPr>
          <p:nvPr/>
        </p:nvPicPr>
        <p:blipFill>
          <a:blip r:embed="rId3"/>
          <a:stretch>
            <a:fillRect/>
          </a:stretch>
        </p:blipFill>
        <p:spPr>
          <a:xfrm>
            <a:off x="4421970" y="2438399"/>
            <a:ext cx="4302084" cy="2689863"/>
          </a:xfrm>
          <a:prstGeom prst="rect">
            <a:avLst/>
          </a:prstGeom>
        </p:spPr>
      </p:pic>
      <p:grpSp>
        <p:nvGrpSpPr>
          <p:cNvPr id="2" name="Groupe 1">
            <a:extLst>
              <a:ext uri="{FF2B5EF4-FFF2-40B4-BE49-F238E27FC236}">
                <a16:creationId xmlns:a16="http://schemas.microsoft.com/office/drawing/2014/main" id="{D11CDE1D-5B3B-54E9-3768-35ABEA6D419E}"/>
              </a:ext>
            </a:extLst>
          </p:cNvPr>
          <p:cNvGrpSpPr/>
          <p:nvPr/>
        </p:nvGrpSpPr>
        <p:grpSpPr>
          <a:xfrm>
            <a:off x="360000" y="1806297"/>
            <a:ext cx="3960002" cy="4242289"/>
            <a:chOff x="405741" y="1813173"/>
            <a:chExt cx="3960002" cy="4195736"/>
          </a:xfrm>
        </p:grpSpPr>
        <p:sp>
          <p:nvSpPr>
            <p:cNvPr id="3" name="Rectangle : avec coins arrondis en haut 2">
              <a:extLst>
                <a:ext uri="{FF2B5EF4-FFF2-40B4-BE49-F238E27FC236}">
                  <a16:creationId xmlns:a16="http://schemas.microsoft.com/office/drawing/2014/main" id="{0D254610-F3D7-1A45-9F37-DA31785B6D93}"/>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 avec coins arrondis en haut 3">
              <a:extLst>
                <a:ext uri="{FF2B5EF4-FFF2-40B4-BE49-F238E27FC236}">
                  <a16:creationId xmlns:a16="http://schemas.microsoft.com/office/drawing/2014/main" id="{C1D77E8F-1752-B77B-0010-3491EFFC2F8A}"/>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8EDCECAC-0E42-BAAA-E758-FB54E97F3946}"/>
              </a:ext>
            </a:extLst>
          </p:cNvPr>
          <p:cNvSpPr txBox="1"/>
          <p:nvPr/>
        </p:nvSpPr>
        <p:spPr>
          <a:xfrm>
            <a:off x="1073208" y="2220697"/>
            <a:ext cx="2533583" cy="338554"/>
          </a:xfrm>
          <a:prstGeom prst="rect">
            <a:avLst/>
          </a:prstGeom>
          <a:noFill/>
        </p:spPr>
        <p:txBody>
          <a:bodyPr wrap="square" rtlCol="0">
            <a:spAutoFit/>
          </a:bodyPr>
          <a:lstStyle/>
          <a:p>
            <a:pPr algn="ctr"/>
            <a:r>
              <a:rPr lang="fr-FR" sz="1600" b="1" dirty="0">
                <a:latin typeface="Aptos SemiBold" panose="020B0004020202020204" pitchFamily="34" charset="0"/>
              </a:rPr>
              <a:t>Cinq scénarios contrastés</a:t>
            </a:r>
          </a:p>
        </p:txBody>
      </p:sp>
      <p:sp>
        <p:nvSpPr>
          <p:cNvPr id="7" name="ZoneTexte 6">
            <a:extLst>
              <a:ext uri="{FF2B5EF4-FFF2-40B4-BE49-F238E27FC236}">
                <a16:creationId xmlns:a16="http://schemas.microsoft.com/office/drawing/2014/main" id="{F640BD1F-9297-9627-56CE-AC802100D2CC}"/>
              </a:ext>
            </a:extLst>
          </p:cNvPr>
          <p:cNvSpPr txBox="1"/>
          <p:nvPr/>
        </p:nvSpPr>
        <p:spPr>
          <a:xfrm>
            <a:off x="521546" y="2634381"/>
            <a:ext cx="3738879" cy="3229602"/>
          </a:xfrm>
          <a:prstGeom prst="rect">
            <a:avLst/>
          </a:prstGeom>
          <a:noFill/>
        </p:spPr>
        <p:txBody>
          <a:bodyPr wrap="square" rtlCol="0">
            <a:spAutoFit/>
          </a:bodyPr>
          <a:lstStyle/>
          <a:p>
            <a:pPr marL="179388" lvl="1" indent="-179388">
              <a:lnSpc>
                <a:spcPct val="90000"/>
              </a:lnSpc>
              <a:spcBef>
                <a:spcPts val="1000"/>
              </a:spcBef>
              <a:buSzPct val="80000"/>
              <a:buBlip>
                <a:blip r:embed="rId4"/>
              </a:buBlip>
              <a:tabLst>
                <a:tab pos="0" algn="l"/>
              </a:tabLst>
            </a:pPr>
            <a:r>
              <a:rPr lang="fr-FR" sz="1400" dirty="0"/>
              <a:t>Les projections démographiques établies </a:t>
            </a:r>
            <a:br>
              <a:rPr lang="fr-FR" sz="1400" dirty="0"/>
            </a:br>
            <a:r>
              <a:rPr lang="fr-FR" sz="1400" dirty="0"/>
              <a:t>par l’INSEE sont construites à partir </a:t>
            </a:r>
            <a:br>
              <a:rPr lang="fr-FR" sz="1400" dirty="0"/>
            </a:br>
            <a:r>
              <a:rPr lang="fr-FR" sz="1400" dirty="0"/>
              <a:t>des dynamiques passées </a:t>
            </a:r>
            <a:r>
              <a:rPr lang="fr-FR" sz="1200" i="1" dirty="0">
                <a:solidFill>
                  <a:schemeClr val="tx1">
                    <a:lumMod val="50000"/>
                    <a:lumOff val="50000"/>
                  </a:schemeClr>
                </a:solidFill>
              </a:rPr>
              <a:t>(2013-2018)</a:t>
            </a:r>
            <a:r>
              <a:rPr lang="fr-FR" sz="1400" dirty="0"/>
              <a:t> </a:t>
            </a:r>
            <a:br>
              <a:rPr lang="fr-FR" sz="1400" dirty="0"/>
            </a:br>
            <a:r>
              <a:rPr lang="fr-FR" sz="1400" dirty="0"/>
              <a:t>et selon la méthode des composantes </a:t>
            </a:r>
            <a:r>
              <a:rPr lang="fr-FR" sz="1200" i="1" dirty="0">
                <a:solidFill>
                  <a:schemeClr val="tx1">
                    <a:lumMod val="50000"/>
                    <a:lumOff val="50000"/>
                  </a:schemeClr>
                </a:solidFill>
              </a:rPr>
              <a:t>(natalité, mortalité et migrations)</a:t>
            </a:r>
            <a:endParaRPr lang="fr-FR" sz="1400" i="1" dirty="0">
              <a:solidFill>
                <a:schemeClr val="tx1">
                  <a:lumMod val="50000"/>
                  <a:lumOff val="50000"/>
                </a:schemeClr>
              </a:solidFill>
            </a:endParaRPr>
          </a:p>
          <a:p>
            <a:pPr marL="179388" lvl="1" indent="-179388">
              <a:lnSpc>
                <a:spcPct val="90000"/>
              </a:lnSpc>
              <a:spcBef>
                <a:spcPts val="1000"/>
              </a:spcBef>
              <a:buSzPct val="80000"/>
              <a:buBlip>
                <a:blip r:embed="rId4"/>
              </a:buBlip>
              <a:tabLst>
                <a:tab pos="0" algn="l"/>
              </a:tabLst>
            </a:pPr>
            <a:r>
              <a:rPr lang="fr-FR" sz="1400" dirty="0"/>
              <a:t>Pour le Grand Est, ces projections tablent sur une diminution de la population à l’horizon 2050, à l’exception d’un scénario qui envisage une stagnation de la population</a:t>
            </a:r>
          </a:p>
          <a:p>
            <a:pPr marL="179388" lvl="1" indent="-179388">
              <a:lnSpc>
                <a:spcPct val="90000"/>
              </a:lnSpc>
              <a:spcBef>
                <a:spcPts val="1000"/>
              </a:spcBef>
              <a:buSzPct val="80000"/>
              <a:buBlip>
                <a:blip r:embed="rId4"/>
              </a:buBlip>
              <a:tabLst>
                <a:tab pos="0" algn="l"/>
              </a:tabLst>
            </a:pPr>
            <a:r>
              <a:rPr lang="fr-FR" sz="1400" dirty="0"/>
              <a:t>Cependant, si les comportements de fécondité se poursuivent comme entre 2008 et 2024, en plus du vieillissement de la population et de l’augmentation de la mortalité à venir, ce scénario de stagnation n’a que peu de chances de se réaliser</a:t>
            </a:r>
          </a:p>
        </p:txBody>
      </p:sp>
      <p:grpSp>
        <p:nvGrpSpPr>
          <p:cNvPr id="8" name="Groupe 7">
            <a:extLst>
              <a:ext uri="{FF2B5EF4-FFF2-40B4-BE49-F238E27FC236}">
                <a16:creationId xmlns:a16="http://schemas.microsoft.com/office/drawing/2014/main" id="{2DD4E6ED-BDA1-692E-DE96-0F4ABFF45B39}"/>
              </a:ext>
            </a:extLst>
          </p:cNvPr>
          <p:cNvGrpSpPr/>
          <p:nvPr/>
        </p:nvGrpSpPr>
        <p:grpSpPr>
          <a:xfrm>
            <a:off x="1980945" y="1279027"/>
            <a:ext cx="718112" cy="718112"/>
            <a:chOff x="2026686" y="1279027"/>
            <a:chExt cx="718112" cy="718112"/>
          </a:xfrm>
        </p:grpSpPr>
        <p:sp>
          <p:nvSpPr>
            <p:cNvPr id="9" name="Ellipse 8">
              <a:extLst>
                <a:ext uri="{FF2B5EF4-FFF2-40B4-BE49-F238E27FC236}">
                  <a16:creationId xmlns:a16="http://schemas.microsoft.com/office/drawing/2014/main" id="{75B9898C-EA6B-2F09-8DF7-C41765DA3F31}"/>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Graphique à barres contour">
              <a:extLst>
                <a:ext uri="{FF2B5EF4-FFF2-40B4-BE49-F238E27FC236}">
                  <a16:creationId xmlns:a16="http://schemas.microsoft.com/office/drawing/2014/main" id="{0CD678FF-BF10-E20D-3F96-B967BB900D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15742" y="1368083"/>
              <a:ext cx="540000" cy="540000"/>
            </a:xfrm>
            <a:prstGeom prst="rect">
              <a:avLst/>
            </a:prstGeom>
          </p:spPr>
        </p:pic>
      </p:grpSp>
    </p:spTree>
    <p:extLst>
      <p:ext uri="{BB962C8B-B14F-4D97-AF65-F5344CB8AC3E}">
        <p14:creationId xmlns:p14="http://schemas.microsoft.com/office/powerpoint/2010/main" val="175667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75120-4D8E-08F4-366B-9976FE3A7B74}"/>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E5754EDE-C6B3-1048-E2BD-BD8FC27AD48B}"/>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Les projections différentielles de la population</a:t>
            </a:r>
          </a:p>
        </p:txBody>
      </p:sp>
      <p:grpSp>
        <p:nvGrpSpPr>
          <p:cNvPr id="21" name="Groupe 20">
            <a:extLst>
              <a:ext uri="{FF2B5EF4-FFF2-40B4-BE49-F238E27FC236}">
                <a16:creationId xmlns:a16="http://schemas.microsoft.com/office/drawing/2014/main" id="{C2F88D89-FF48-0820-EE1E-C47D22C4DD55}"/>
              </a:ext>
            </a:extLst>
          </p:cNvPr>
          <p:cNvGrpSpPr/>
          <p:nvPr/>
        </p:nvGrpSpPr>
        <p:grpSpPr>
          <a:xfrm>
            <a:off x="360000" y="1806298"/>
            <a:ext cx="3960002" cy="3542598"/>
            <a:chOff x="405741" y="1813173"/>
            <a:chExt cx="3960002" cy="4195736"/>
          </a:xfrm>
        </p:grpSpPr>
        <p:sp>
          <p:nvSpPr>
            <p:cNvPr id="2" name="Rectangle : avec coins arrondis en haut 1">
              <a:extLst>
                <a:ext uri="{FF2B5EF4-FFF2-40B4-BE49-F238E27FC236}">
                  <a16:creationId xmlns:a16="http://schemas.microsoft.com/office/drawing/2014/main" id="{6EC92145-8461-5D15-2745-2BDDD16A01E4}"/>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7EC9CFB2-D149-522C-95A8-0500B484AAB9}"/>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76064064-438E-CC94-0E8B-080D45D54ED8}"/>
              </a:ext>
            </a:extLst>
          </p:cNvPr>
          <p:cNvSpPr txBox="1"/>
          <p:nvPr/>
        </p:nvSpPr>
        <p:spPr>
          <a:xfrm>
            <a:off x="622790" y="2268460"/>
            <a:ext cx="3434422" cy="646331"/>
          </a:xfrm>
          <a:prstGeom prst="rect">
            <a:avLst/>
          </a:prstGeom>
          <a:noFill/>
        </p:spPr>
        <p:txBody>
          <a:bodyPr wrap="square" rtlCol="0">
            <a:spAutoFit/>
          </a:bodyPr>
          <a:lstStyle/>
          <a:p>
            <a:pPr algn="ctr"/>
            <a:r>
              <a:rPr lang="fr-FR" b="1" dirty="0">
                <a:latin typeface="Aptos SemiBold" panose="020B0004020202020204" pitchFamily="34" charset="0"/>
              </a:rPr>
              <a:t>Ralentissement de la croissance démographique</a:t>
            </a:r>
          </a:p>
        </p:txBody>
      </p:sp>
      <p:sp>
        <p:nvSpPr>
          <p:cNvPr id="9" name="ZoneTexte 8">
            <a:extLst>
              <a:ext uri="{FF2B5EF4-FFF2-40B4-BE49-F238E27FC236}">
                <a16:creationId xmlns:a16="http://schemas.microsoft.com/office/drawing/2014/main" id="{3781D667-D51C-9696-82C1-3A60110FBE7F}"/>
              </a:ext>
            </a:extLst>
          </p:cNvPr>
          <p:cNvSpPr txBox="1"/>
          <p:nvPr/>
        </p:nvSpPr>
        <p:spPr>
          <a:xfrm>
            <a:off x="549692" y="2906329"/>
            <a:ext cx="3580618" cy="2343206"/>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Une possible inversion de tendance </a:t>
            </a:r>
            <a:br>
              <a:rPr lang="fr-FR" sz="1600" dirty="0"/>
            </a:br>
            <a:r>
              <a:rPr lang="fr-FR" sz="1600" dirty="0"/>
              <a:t>à l’horizon 2050, avec une dynamique de décroissance de la population générale</a:t>
            </a:r>
          </a:p>
          <a:p>
            <a:pPr marL="179388" lvl="1" indent="-179388">
              <a:lnSpc>
                <a:spcPct val="90000"/>
              </a:lnSpc>
              <a:spcBef>
                <a:spcPts val="1000"/>
              </a:spcBef>
              <a:buSzPct val="80000"/>
              <a:buBlip>
                <a:blip r:embed="rId3"/>
              </a:buBlip>
              <a:tabLst>
                <a:tab pos="0" algn="l"/>
              </a:tabLst>
            </a:pPr>
            <a:r>
              <a:rPr lang="fr-FR" sz="1600" dirty="0"/>
              <a:t>Croisement des courbes entre </a:t>
            </a:r>
            <a:br>
              <a:rPr lang="fr-FR" sz="1600" dirty="0"/>
            </a:br>
            <a:r>
              <a:rPr lang="fr-FR" sz="1600" dirty="0"/>
              <a:t>les moins de 20 ans et les 65 ans et +</a:t>
            </a:r>
          </a:p>
          <a:p>
            <a:pPr marL="179388" lvl="1" indent="-179388">
              <a:lnSpc>
                <a:spcPct val="90000"/>
              </a:lnSpc>
              <a:spcBef>
                <a:spcPts val="1000"/>
              </a:spcBef>
              <a:buSzPct val="80000"/>
              <a:buBlip>
                <a:blip r:embed="rId3"/>
              </a:buBlip>
              <a:tabLst>
                <a:tab pos="0" algn="l"/>
              </a:tabLst>
            </a:pPr>
            <a:r>
              <a:rPr lang="fr-FR" sz="1600" dirty="0"/>
              <a:t>Chaque catégorie d’âge atteindrait néanmoins un plateau à plus ou </a:t>
            </a:r>
            <a:br>
              <a:rPr lang="fr-FR" sz="1600" dirty="0"/>
            </a:br>
            <a:r>
              <a:rPr lang="fr-FR" sz="1600" dirty="0"/>
              <a:t>moins brève échéance</a:t>
            </a:r>
          </a:p>
        </p:txBody>
      </p:sp>
      <p:grpSp>
        <p:nvGrpSpPr>
          <p:cNvPr id="12" name="Groupe 11">
            <a:extLst>
              <a:ext uri="{FF2B5EF4-FFF2-40B4-BE49-F238E27FC236}">
                <a16:creationId xmlns:a16="http://schemas.microsoft.com/office/drawing/2014/main" id="{ED182D90-E897-BFF3-A409-849910FD3914}"/>
              </a:ext>
            </a:extLst>
          </p:cNvPr>
          <p:cNvGrpSpPr/>
          <p:nvPr/>
        </p:nvGrpSpPr>
        <p:grpSpPr>
          <a:xfrm>
            <a:off x="1980945" y="1279027"/>
            <a:ext cx="718112" cy="718112"/>
            <a:chOff x="2026686" y="1279027"/>
            <a:chExt cx="718112" cy="718112"/>
          </a:xfrm>
        </p:grpSpPr>
        <p:sp>
          <p:nvSpPr>
            <p:cNvPr id="5" name="Ellipse 4">
              <a:extLst>
                <a:ext uri="{FF2B5EF4-FFF2-40B4-BE49-F238E27FC236}">
                  <a16:creationId xmlns:a16="http://schemas.microsoft.com/office/drawing/2014/main" id="{6938034F-2EB1-6CB7-9B00-C444E7474AFB}"/>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Aléatoire contour">
              <a:extLst>
                <a:ext uri="{FF2B5EF4-FFF2-40B4-BE49-F238E27FC236}">
                  <a16:creationId xmlns:a16="http://schemas.microsoft.com/office/drawing/2014/main" id="{F6390B9B-C118-5699-15AB-EE2D8312418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742" y="1368083"/>
              <a:ext cx="540000" cy="540000"/>
            </a:xfrm>
            <a:prstGeom prst="rect">
              <a:avLst/>
            </a:prstGeom>
          </p:spPr>
        </p:pic>
      </p:grpSp>
      <p:pic>
        <p:nvPicPr>
          <p:cNvPr id="4" name="Image 3">
            <a:extLst>
              <a:ext uri="{FF2B5EF4-FFF2-40B4-BE49-F238E27FC236}">
                <a16:creationId xmlns:a16="http://schemas.microsoft.com/office/drawing/2014/main" id="{F3729F91-D92B-6C21-6739-177D505F5944}"/>
              </a:ext>
            </a:extLst>
          </p:cNvPr>
          <p:cNvPicPr>
            <a:picLocks noChangeAspect="1"/>
          </p:cNvPicPr>
          <p:nvPr/>
        </p:nvPicPr>
        <p:blipFill>
          <a:blip r:embed="rId5"/>
          <a:stretch>
            <a:fillRect/>
          </a:stretch>
        </p:blipFill>
        <p:spPr>
          <a:xfrm>
            <a:off x="4410000" y="2153125"/>
            <a:ext cx="4312715" cy="2880000"/>
          </a:xfrm>
          <a:prstGeom prst="rect">
            <a:avLst/>
          </a:prstGeom>
        </p:spPr>
      </p:pic>
    </p:spTree>
    <p:extLst>
      <p:ext uri="{BB962C8B-B14F-4D97-AF65-F5344CB8AC3E}">
        <p14:creationId xmlns:p14="http://schemas.microsoft.com/office/powerpoint/2010/main" val="21408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93B5-2D43-152F-2A10-324B94665508}"/>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4CDEEC8C-D883-7322-2253-ED6B3AD0D099}"/>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Les impacts des dynamiques démographiques</a:t>
            </a:r>
          </a:p>
        </p:txBody>
      </p:sp>
      <p:sp>
        <p:nvSpPr>
          <p:cNvPr id="2" name="Rectangle : avec coins arrondis en haut 1">
            <a:extLst>
              <a:ext uri="{FF2B5EF4-FFF2-40B4-BE49-F238E27FC236}">
                <a16:creationId xmlns:a16="http://schemas.microsoft.com/office/drawing/2014/main" id="{E2586C85-C8CA-5D34-09EB-8E306BE02C4F}"/>
              </a:ext>
            </a:extLst>
          </p:cNvPr>
          <p:cNvSpPr/>
          <p:nvPr/>
        </p:nvSpPr>
        <p:spPr>
          <a:xfrm>
            <a:off x="360001" y="1806298"/>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7CA65AC1-F001-AC22-86C0-533952F1F2E0}"/>
              </a:ext>
            </a:extLst>
          </p:cNvPr>
          <p:cNvSpPr/>
          <p:nvPr/>
        </p:nvSpPr>
        <p:spPr>
          <a:xfrm rot="10800000">
            <a:off x="360002" y="1990211"/>
            <a:ext cx="2733833"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0527EB5-68EC-811F-84E4-0047ECC5F712}"/>
              </a:ext>
            </a:extLst>
          </p:cNvPr>
          <p:cNvSpPr txBox="1"/>
          <p:nvPr/>
        </p:nvSpPr>
        <p:spPr>
          <a:xfrm>
            <a:off x="286918" y="2222634"/>
            <a:ext cx="2880000" cy="360000"/>
          </a:xfrm>
          <a:prstGeom prst="rect">
            <a:avLst/>
          </a:prstGeom>
          <a:noFill/>
        </p:spPr>
        <p:txBody>
          <a:bodyPr wrap="square" rtlCol="0">
            <a:spAutoFit/>
          </a:bodyPr>
          <a:lstStyle/>
          <a:p>
            <a:pPr algn="ctr"/>
            <a:r>
              <a:rPr lang="fr-FR" b="1" dirty="0">
                <a:latin typeface="Aptos SemiBold" panose="020B0004020202020204" pitchFamily="34" charset="0"/>
              </a:rPr>
              <a:t>Écosystème lié à l’enfance</a:t>
            </a:r>
          </a:p>
        </p:txBody>
      </p:sp>
      <p:sp>
        <p:nvSpPr>
          <p:cNvPr id="9" name="ZoneTexte 8">
            <a:extLst>
              <a:ext uri="{FF2B5EF4-FFF2-40B4-BE49-F238E27FC236}">
                <a16:creationId xmlns:a16="http://schemas.microsoft.com/office/drawing/2014/main" id="{8400DEFF-8D2C-B5DD-892A-295FEF37C07E}"/>
              </a:ext>
            </a:extLst>
          </p:cNvPr>
          <p:cNvSpPr txBox="1"/>
          <p:nvPr/>
        </p:nvSpPr>
        <p:spPr>
          <a:xfrm>
            <a:off x="404690" y="2766547"/>
            <a:ext cx="2644457" cy="2839752"/>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400" dirty="0"/>
              <a:t>Diminution des effectifs scolaires déjà perceptible, </a:t>
            </a:r>
            <a:br>
              <a:rPr lang="fr-FR" sz="1400" dirty="0"/>
            </a:br>
            <a:r>
              <a:rPr lang="fr-FR" sz="1400" dirty="0"/>
              <a:t>qui se répercutera dans les lycées au tournant de 2030</a:t>
            </a:r>
          </a:p>
          <a:p>
            <a:pPr marL="179388" lvl="1" indent="-179388">
              <a:lnSpc>
                <a:spcPct val="90000"/>
              </a:lnSpc>
              <a:spcBef>
                <a:spcPts val="1000"/>
              </a:spcBef>
              <a:buSzPct val="80000"/>
              <a:buBlip>
                <a:blip r:embed="rId3"/>
              </a:buBlip>
              <a:tabLst>
                <a:tab pos="0" algn="l"/>
              </a:tabLst>
            </a:pPr>
            <a:r>
              <a:rPr lang="fr-FR" sz="1400" dirty="0"/>
              <a:t>Perturbation de l’activité économique liée à l’enfance </a:t>
            </a:r>
            <a:br>
              <a:rPr lang="fr-FR" sz="1400" dirty="0"/>
            </a:br>
            <a:r>
              <a:rPr lang="fr-FR" sz="1400" dirty="0"/>
              <a:t>et à l’adolescence :</a:t>
            </a:r>
          </a:p>
          <a:p>
            <a:pPr marL="357188" lvl="2" indent="-177800">
              <a:spcBef>
                <a:spcPts val="300"/>
              </a:spcBef>
              <a:buSzPct val="80000"/>
              <a:buBlip>
                <a:blip r:embed="rId3"/>
              </a:buBlip>
              <a:tabLst>
                <a:tab pos="0" algn="l"/>
              </a:tabLst>
            </a:pPr>
            <a:r>
              <a:rPr lang="fr-FR" sz="1200" dirty="0"/>
              <a:t>Industrie de l’habillement</a:t>
            </a:r>
          </a:p>
          <a:p>
            <a:pPr marL="357188" lvl="2" indent="-177800">
              <a:spcBef>
                <a:spcPts val="300"/>
              </a:spcBef>
              <a:buSzPct val="80000"/>
              <a:buBlip>
                <a:blip r:embed="rId3"/>
              </a:buBlip>
              <a:tabLst>
                <a:tab pos="0" algn="l"/>
              </a:tabLst>
            </a:pPr>
            <a:r>
              <a:rPr lang="fr-FR" sz="1200" dirty="0"/>
              <a:t>Industrie de l’ameublement</a:t>
            </a:r>
          </a:p>
          <a:p>
            <a:pPr marL="357188" lvl="2" indent="-177800">
              <a:spcBef>
                <a:spcPts val="300"/>
              </a:spcBef>
              <a:buSzPct val="80000"/>
              <a:buBlip>
                <a:blip r:embed="rId3"/>
              </a:buBlip>
              <a:tabLst>
                <a:tab pos="0" algn="l"/>
              </a:tabLst>
            </a:pPr>
            <a:r>
              <a:rPr lang="fr-FR" sz="1200" dirty="0"/>
              <a:t>Industrie du jeu et des loisirs</a:t>
            </a:r>
          </a:p>
          <a:p>
            <a:pPr marL="357188" lvl="2" indent="-177800">
              <a:spcBef>
                <a:spcPts val="300"/>
              </a:spcBef>
              <a:buSzPct val="80000"/>
              <a:buBlip>
                <a:blip r:embed="rId3"/>
              </a:buBlip>
              <a:tabLst>
                <a:tab pos="0" algn="l"/>
              </a:tabLst>
            </a:pPr>
            <a:r>
              <a:rPr lang="fr-FR" sz="1200" dirty="0"/>
              <a:t>Ajustement des effectifs professionnels </a:t>
            </a:r>
            <a:r>
              <a:rPr lang="fr-FR" sz="1200" i="1" dirty="0">
                <a:solidFill>
                  <a:schemeClr val="tx1">
                    <a:lumMod val="50000"/>
                    <a:lumOff val="50000"/>
                  </a:schemeClr>
                </a:solidFill>
              </a:rPr>
              <a:t>(garde d’enfant, enseignement, etc.)</a:t>
            </a:r>
          </a:p>
        </p:txBody>
      </p:sp>
      <p:grpSp>
        <p:nvGrpSpPr>
          <p:cNvPr id="4" name="Groupe 3">
            <a:extLst>
              <a:ext uri="{FF2B5EF4-FFF2-40B4-BE49-F238E27FC236}">
                <a16:creationId xmlns:a16="http://schemas.microsoft.com/office/drawing/2014/main" id="{B24368F4-37D2-B513-E9E1-348738C0E34F}"/>
              </a:ext>
            </a:extLst>
          </p:cNvPr>
          <p:cNvGrpSpPr/>
          <p:nvPr/>
        </p:nvGrpSpPr>
        <p:grpSpPr>
          <a:xfrm>
            <a:off x="1367862" y="1288282"/>
            <a:ext cx="718112" cy="718112"/>
            <a:chOff x="2026686" y="1279027"/>
            <a:chExt cx="718112" cy="718112"/>
          </a:xfrm>
        </p:grpSpPr>
        <p:sp>
          <p:nvSpPr>
            <p:cNvPr id="7" name="Ellipse 6">
              <a:extLst>
                <a:ext uri="{FF2B5EF4-FFF2-40B4-BE49-F238E27FC236}">
                  <a16:creationId xmlns:a16="http://schemas.microsoft.com/office/drawing/2014/main" id="{8E22148C-0778-BC85-2DB1-9526FB8551C2}"/>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Bébé à quatre pattes contour">
              <a:extLst>
                <a:ext uri="{FF2B5EF4-FFF2-40B4-BE49-F238E27FC236}">
                  <a16:creationId xmlns:a16="http://schemas.microsoft.com/office/drawing/2014/main" id="{3F6963DD-F155-82C7-4BBA-64B8EBB8EE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741" y="1364619"/>
              <a:ext cx="540000" cy="540000"/>
            </a:xfrm>
            <a:prstGeom prst="rect">
              <a:avLst/>
            </a:prstGeom>
          </p:spPr>
        </p:pic>
      </p:grpSp>
      <p:sp>
        <p:nvSpPr>
          <p:cNvPr id="14" name="Rectangle : avec coins arrondis en haut 13">
            <a:extLst>
              <a:ext uri="{FF2B5EF4-FFF2-40B4-BE49-F238E27FC236}">
                <a16:creationId xmlns:a16="http://schemas.microsoft.com/office/drawing/2014/main" id="{00785E9E-EDD6-D787-3ACA-557C49470EF9}"/>
              </a:ext>
            </a:extLst>
          </p:cNvPr>
          <p:cNvSpPr/>
          <p:nvPr/>
        </p:nvSpPr>
        <p:spPr>
          <a:xfrm>
            <a:off x="3212500" y="1806298"/>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avec coins arrondis en haut 14">
            <a:extLst>
              <a:ext uri="{FF2B5EF4-FFF2-40B4-BE49-F238E27FC236}">
                <a16:creationId xmlns:a16="http://schemas.microsoft.com/office/drawing/2014/main" id="{C8E63E6A-EA16-0713-D80B-DF8E2D3FD262}"/>
              </a:ext>
            </a:extLst>
          </p:cNvPr>
          <p:cNvSpPr/>
          <p:nvPr/>
        </p:nvSpPr>
        <p:spPr>
          <a:xfrm rot="10800000">
            <a:off x="3212501" y="1990211"/>
            <a:ext cx="2733833"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BA3D719F-B574-08EB-2FA8-C8842FA1E616}"/>
              </a:ext>
            </a:extLst>
          </p:cNvPr>
          <p:cNvSpPr txBox="1"/>
          <p:nvPr/>
        </p:nvSpPr>
        <p:spPr>
          <a:xfrm>
            <a:off x="3139417" y="2222634"/>
            <a:ext cx="2880000" cy="369332"/>
          </a:xfrm>
          <a:prstGeom prst="rect">
            <a:avLst/>
          </a:prstGeom>
          <a:noFill/>
        </p:spPr>
        <p:txBody>
          <a:bodyPr wrap="square" rtlCol="0">
            <a:spAutoFit/>
          </a:bodyPr>
          <a:lstStyle/>
          <a:p>
            <a:pPr algn="ctr"/>
            <a:r>
              <a:rPr lang="fr-FR" b="1" dirty="0">
                <a:latin typeface="Aptos SemiBold" panose="020B0004020202020204" pitchFamily="34" charset="0"/>
              </a:rPr>
              <a:t>Vieillissement</a:t>
            </a:r>
          </a:p>
        </p:txBody>
      </p:sp>
      <p:sp>
        <p:nvSpPr>
          <p:cNvPr id="17" name="ZoneTexte 16">
            <a:extLst>
              <a:ext uri="{FF2B5EF4-FFF2-40B4-BE49-F238E27FC236}">
                <a16:creationId xmlns:a16="http://schemas.microsoft.com/office/drawing/2014/main" id="{F37F2967-8F63-D57E-41F3-CE7D23A81AFF}"/>
              </a:ext>
            </a:extLst>
          </p:cNvPr>
          <p:cNvSpPr txBox="1"/>
          <p:nvPr/>
        </p:nvSpPr>
        <p:spPr>
          <a:xfrm>
            <a:off x="3280709" y="2591966"/>
            <a:ext cx="2644457" cy="3430683"/>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400" dirty="0"/>
              <a:t>Considérer les personnes </a:t>
            </a:r>
            <a:br>
              <a:rPr lang="fr-FR" sz="1400" dirty="0"/>
            </a:br>
            <a:r>
              <a:rPr lang="fr-FR" sz="1400" dirty="0"/>
              <a:t>de 65 ans et plus comme </a:t>
            </a:r>
            <a:br>
              <a:rPr lang="fr-FR" sz="1400" dirty="0"/>
            </a:br>
            <a:r>
              <a:rPr lang="fr-FR" sz="1400" dirty="0"/>
              <a:t>un ensemble hétérogène</a:t>
            </a:r>
          </a:p>
          <a:p>
            <a:pPr marL="179388" lvl="1" indent="-179388">
              <a:lnSpc>
                <a:spcPct val="90000"/>
              </a:lnSpc>
              <a:spcBef>
                <a:spcPts val="1000"/>
              </a:spcBef>
              <a:buSzPct val="80000"/>
              <a:buBlip>
                <a:blip r:embed="rId3"/>
              </a:buBlip>
              <a:tabLst>
                <a:tab pos="0" algn="l"/>
              </a:tabLst>
            </a:pPr>
            <a:r>
              <a:rPr lang="fr-FR" sz="1400" dirty="0"/>
              <a:t>Apport des personnes âgées pour le tissu associatif et </a:t>
            </a:r>
            <a:br>
              <a:rPr lang="fr-FR" sz="1400" dirty="0"/>
            </a:br>
            <a:r>
              <a:rPr lang="fr-FR" sz="1400" dirty="0"/>
              <a:t>la transmission de savoirs, </a:t>
            </a:r>
            <a:br>
              <a:rPr lang="fr-FR" sz="1400" dirty="0"/>
            </a:br>
            <a:r>
              <a:rPr lang="fr-FR" sz="1400" dirty="0"/>
              <a:t>de compétences et d’actifs</a:t>
            </a:r>
          </a:p>
          <a:p>
            <a:pPr marL="179388" lvl="1" indent="-179388">
              <a:lnSpc>
                <a:spcPct val="90000"/>
              </a:lnSpc>
              <a:spcBef>
                <a:spcPts val="1000"/>
              </a:spcBef>
              <a:buSzPct val="80000"/>
              <a:buBlip>
                <a:blip r:embed="rId3"/>
              </a:buBlip>
              <a:tabLst>
                <a:tab pos="0" algn="l"/>
              </a:tabLst>
            </a:pPr>
            <a:r>
              <a:rPr lang="fr-FR" sz="1400" dirty="0"/>
              <a:t>Essor de la </a:t>
            </a:r>
            <a:r>
              <a:rPr lang="fr-FR" sz="1400" i="1" dirty="0"/>
              <a:t>silver </a:t>
            </a:r>
            <a:r>
              <a:rPr lang="fr-FR" sz="1400" i="1" dirty="0" err="1"/>
              <a:t>economy</a:t>
            </a:r>
            <a:endParaRPr lang="fr-FR" sz="1400" i="1" dirty="0"/>
          </a:p>
          <a:p>
            <a:pPr marL="179388" lvl="1" indent="-179388">
              <a:lnSpc>
                <a:spcPct val="90000"/>
              </a:lnSpc>
              <a:spcBef>
                <a:spcPts val="1000"/>
              </a:spcBef>
              <a:buSzPct val="80000"/>
              <a:buBlip>
                <a:blip r:embed="rId3"/>
              </a:buBlip>
              <a:tabLst>
                <a:tab pos="0" algn="l"/>
              </a:tabLst>
            </a:pPr>
            <a:r>
              <a:rPr lang="fr-FR" sz="1400" dirty="0"/>
              <a:t>Financement du modèle social « à la française »</a:t>
            </a:r>
          </a:p>
          <a:p>
            <a:pPr marL="179388" lvl="1" indent="-179388">
              <a:lnSpc>
                <a:spcPct val="90000"/>
              </a:lnSpc>
              <a:spcBef>
                <a:spcPts val="1000"/>
              </a:spcBef>
              <a:buSzPct val="80000"/>
              <a:buBlip>
                <a:blip r:embed="rId3"/>
              </a:buBlip>
              <a:tabLst>
                <a:tab pos="0" algn="l"/>
              </a:tabLst>
            </a:pPr>
            <a:r>
              <a:rPr lang="fr-FR" sz="1400" dirty="0"/>
              <a:t>Enjeux du vieillissement dans de bonnes conditions </a:t>
            </a:r>
            <a:r>
              <a:rPr lang="fr-FR" sz="1200" i="1" dirty="0">
                <a:solidFill>
                  <a:schemeClr val="tx1">
                    <a:lumMod val="50000"/>
                    <a:lumOff val="50000"/>
                  </a:schemeClr>
                </a:solidFill>
              </a:rPr>
              <a:t>(santé, logement, mobilité, accès aux services et équipements, lutte contre le risque d’isolement social, etc.)</a:t>
            </a:r>
            <a:endParaRPr lang="fr-FR" sz="1400" i="1" dirty="0">
              <a:solidFill>
                <a:schemeClr val="tx1">
                  <a:lumMod val="50000"/>
                  <a:lumOff val="50000"/>
                </a:schemeClr>
              </a:solidFill>
            </a:endParaRPr>
          </a:p>
        </p:txBody>
      </p:sp>
      <p:grpSp>
        <p:nvGrpSpPr>
          <p:cNvPr id="22" name="Groupe 21">
            <a:extLst>
              <a:ext uri="{FF2B5EF4-FFF2-40B4-BE49-F238E27FC236}">
                <a16:creationId xmlns:a16="http://schemas.microsoft.com/office/drawing/2014/main" id="{62EB8F40-5EBD-ADB3-733C-CA2AFCA6C284}"/>
              </a:ext>
            </a:extLst>
          </p:cNvPr>
          <p:cNvGrpSpPr/>
          <p:nvPr/>
        </p:nvGrpSpPr>
        <p:grpSpPr>
          <a:xfrm>
            <a:off x="4185444" y="1288282"/>
            <a:ext cx="718112" cy="718112"/>
            <a:chOff x="2026686" y="1279027"/>
            <a:chExt cx="718112" cy="718112"/>
          </a:xfrm>
        </p:grpSpPr>
        <p:sp>
          <p:nvSpPr>
            <p:cNvPr id="23" name="Ellipse 22">
              <a:extLst>
                <a:ext uri="{FF2B5EF4-FFF2-40B4-BE49-F238E27FC236}">
                  <a16:creationId xmlns:a16="http://schemas.microsoft.com/office/drawing/2014/main" id="{9324AE07-B995-16EF-B6CD-D7B23639F178}"/>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Graphique 23" descr="Sablier 60% contour">
              <a:extLst>
                <a:ext uri="{FF2B5EF4-FFF2-40B4-BE49-F238E27FC236}">
                  <a16:creationId xmlns:a16="http://schemas.microsoft.com/office/drawing/2014/main" id="{DF34E51A-4AC3-4CDA-6A3A-379E636BF29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15742" y="1368083"/>
              <a:ext cx="540000" cy="540000"/>
            </a:xfrm>
            <a:prstGeom prst="rect">
              <a:avLst/>
            </a:prstGeom>
          </p:spPr>
        </p:pic>
      </p:grpSp>
      <p:sp>
        <p:nvSpPr>
          <p:cNvPr id="25" name="Rectangle : avec coins arrondis en haut 24">
            <a:extLst>
              <a:ext uri="{FF2B5EF4-FFF2-40B4-BE49-F238E27FC236}">
                <a16:creationId xmlns:a16="http://schemas.microsoft.com/office/drawing/2014/main" id="{BED6E835-74A4-E0E9-0325-C1DDE2B964E2}"/>
              </a:ext>
            </a:extLst>
          </p:cNvPr>
          <p:cNvSpPr/>
          <p:nvPr/>
        </p:nvSpPr>
        <p:spPr>
          <a:xfrm>
            <a:off x="6050165" y="1806298"/>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 avec coins arrondis en haut 25">
            <a:extLst>
              <a:ext uri="{FF2B5EF4-FFF2-40B4-BE49-F238E27FC236}">
                <a16:creationId xmlns:a16="http://schemas.microsoft.com/office/drawing/2014/main" id="{DE045489-7C73-99DF-37B9-93437471DCE6}"/>
              </a:ext>
            </a:extLst>
          </p:cNvPr>
          <p:cNvSpPr/>
          <p:nvPr/>
        </p:nvSpPr>
        <p:spPr>
          <a:xfrm rot="10800000">
            <a:off x="6050166" y="1990211"/>
            <a:ext cx="2733833"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5700B2C7-5022-BC2E-5CC0-3A6D37D0A54E}"/>
              </a:ext>
            </a:extLst>
          </p:cNvPr>
          <p:cNvSpPr txBox="1"/>
          <p:nvPr/>
        </p:nvSpPr>
        <p:spPr>
          <a:xfrm>
            <a:off x="5977082" y="2222634"/>
            <a:ext cx="2880000" cy="369332"/>
          </a:xfrm>
          <a:prstGeom prst="rect">
            <a:avLst/>
          </a:prstGeom>
          <a:noFill/>
        </p:spPr>
        <p:txBody>
          <a:bodyPr wrap="square" rtlCol="0">
            <a:spAutoFit/>
          </a:bodyPr>
          <a:lstStyle/>
          <a:p>
            <a:pPr algn="ctr"/>
            <a:r>
              <a:rPr lang="fr-FR" b="1" dirty="0">
                <a:latin typeface="Aptos SemiBold" panose="020B0004020202020204" pitchFamily="34" charset="0"/>
              </a:rPr>
              <a:t>Emplois et activité</a:t>
            </a:r>
          </a:p>
        </p:txBody>
      </p:sp>
      <p:sp>
        <p:nvSpPr>
          <p:cNvPr id="28" name="ZoneTexte 27">
            <a:extLst>
              <a:ext uri="{FF2B5EF4-FFF2-40B4-BE49-F238E27FC236}">
                <a16:creationId xmlns:a16="http://schemas.microsoft.com/office/drawing/2014/main" id="{4F3B6CAA-6175-93A7-47A7-EBB9DA4B2AEF}"/>
              </a:ext>
            </a:extLst>
          </p:cNvPr>
          <p:cNvSpPr txBox="1"/>
          <p:nvPr/>
        </p:nvSpPr>
        <p:spPr>
          <a:xfrm>
            <a:off x="6094854" y="2766547"/>
            <a:ext cx="2644457" cy="2303195"/>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400" dirty="0"/>
              <a:t>Stagnation des effectifs de </a:t>
            </a:r>
            <a:br>
              <a:rPr lang="fr-FR" sz="1400" dirty="0"/>
            </a:br>
            <a:r>
              <a:rPr lang="fr-FR" sz="1400" dirty="0"/>
              <a:t>la population active avant </a:t>
            </a:r>
            <a:br>
              <a:rPr lang="fr-FR" sz="1400" dirty="0"/>
            </a:br>
            <a:r>
              <a:rPr lang="fr-FR" sz="1400" dirty="0"/>
              <a:t>une dynamique décroissante</a:t>
            </a:r>
          </a:p>
          <a:p>
            <a:pPr marL="179388" lvl="1" indent="-179388">
              <a:lnSpc>
                <a:spcPct val="90000"/>
              </a:lnSpc>
              <a:spcBef>
                <a:spcPts val="1000"/>
              </a:spcBef>
              <a:buSzPct val="80000"/>
              <a:buBlip>
                <a:blip r:embed="rId3"/>
              </a:buBlip>
              <a:tabLst>
                <a:tab pos="0" algn="l"/>
              </a:tabLst>
            </a:pPr>
            <a:r>
              <a:rPr lang="fr-FR" sz="1400" dirty="0"/>
              <a:t>Compétitivité et productivité</a:t>
            </a:r>
          </a:p>
          <a:p>
            <a:pPr marL="357188" lvl="2" indent="-177800">
              <a:lnSpc>
                <a:spcPct val="90000"/>
              </a:lnSpc>
              <a:spcBef>
                <a:spcPts val="300"/>
              </a:spcBef>
              <a:buSzPct val="80000"/>
              <a:buBlip>
                <a:blip r:embed="rId3"/>
              </a:buBlip>
              <a:tabLst>
                <a:tab pos="0" algn="l"/>
              </a:tabLst>
            </a:pPr>
            <a:r>
              <a:rPr lang="fr-FR" sz="1200" dirty="0"/>
              <a:t>Recours à l’immigration ?</a:t>
            </a:r>
          </a:p>
          <a:p>
            <a:pPr marL="357188" lvl="2" indent="-177800">
              <a:lnSpc>
                <a:spcPct val="90000"/>
              </a:lnSpc>
              <a:spcBef>
                <a:spcPts val="300"/>
              </a:spcBef>
              <a:buSzPct val="80000"/>
              <a:buBlip>
                <a:blip r:embed="rId3"/>
              </a:buBlip>
              <a:tabLst>
                <a:tab pos="0" algn="l"/>
              </a:tabLst>
            </a:pPr>
            <a:r>
              <a:rPr lang="fr-FR" sz="1200" dirty="0"/>
              <a:t>Allongement de la vie professionnelle ?</a:t>
            </a:r>
          </a:p>
          <a:p>
            <a:pPr marL="357188" lvl="2" indent="-177800">
              <a:lnSpc>
                <a:spcPct val="90000"/>
              </a:lnSpc>
              <a:spcBef>
                <a:spcPts val="300"/>
              </a:spcBef>
              <a:buSzPct val="80000"/>
              <a:buBlip>
                <a:blip r:embed="rId3"/>
              </a:buBlip>
              <a:tabLst>
                <a:tab pos="0" algn="l"/>
              </a:tabLst>
            </a:pPr>
            <a:r>
              <a:rPr lang="fr-FR" sz="1200" dirty="0"/>
              <a:t>Robotisation accrue ?</a:t>
            </a:r>
          </a:p>
          <a:p>
            <a:pPr marL="357188" lvl="2" indent="-177800">
              <a:lnSpc>
                <a:spcPct val="90000"/>
              </a:lnSpc>
              <a:spcBef>
                <a:spcPts val="300"/>
              </a:spcBef>
              <a:buSzPct val="80000"/>
              <a:buBlip>
                <a:blip r:embed="rId3"/>
              </a:buBlip>
              <a:tabLst>
                <a:tab pos="0" algn="l"/>
              </a:tabLst>
            </a:pPr>
            <a:r>
              <a:rPr lang="fr-FR" sz="1200" dirty="0"/>
              <a:t>Quel(s) usage(s) de l’IA ?</a:t>
            </a:r>
          </a:p>
          <a:p>
            <a:pPr marL="179388" lvl="1" indent="-179388">
              <a:lnSpc>
                <a:spcPct val="90000"/>
              </a:lnSpc>
              <a:spcBef>
                <a:spcPts val="1000"/>
              </a:spcBef>
              <a:buSzPct val="80000"/>
              <a:buBlip>
                <a:blip r:embed="rId3"/>
              </a:buBlip>
              <a:tabLst>
                <a:tab pos="0" algn="l"/>
              </a:tabLst>
            </a:pPr>
            <a:r>
              <a:rPr lang="fr-FR" sz="1400" dirty="0"/>
              <a:t>Vers une société des loisirs ?</a:t>
            </a:r>
          </a:p>
        </p:txBody>
      </p:sp>
      <p:grpSp>
        <p:nvGrpSpPr>
          <p:cNvPr id="34" name="Groupe 33">
            <a:extLst>
              <a:ext uri="{FF2B5EF4-FFF2-40B4-BE49-F238E27FC236}">
                <a16:creationId xmlns:a16="http://schemas.microsoft.com/office/drawing/2014/main" id="{551C7FD5-D248-2FD4-D139-C3A451817729}"/>
              </a:ext>
            </a:extLst>
          </p:cNvPr>
          <p:cNvGrpSpPr/>
          <p:nvPr/>
        </p:nvGrpSpPr>
        <p:grpSpPr>
          <a:xfrm>
            <a:off x="7058026" y="1288282"/>
            <a:ext cx="718112" cy="718112"/>
            <a:chOff x="7023109" y="1288282"/>
            <a:chExt cx="718112" cy="718112"/>
          </a:xfrm>
        </p:grpSpPr>
        <p:sp>
          <p:nvSpPr>
            <p:cNvPr id="30" name="Ellipse 29">
              <a:extLst>
                <a:ext uri="{FF2B5EF4-FFF2-40B4-BE49-F238E27FC236}">
                  <a16:creationId xmlns:a16="http://schemas.microsoft.com/office/drawing/2014/main" id="{5454C415-4889-F52A-5B5F-E264C1C2F6B3}"/>
                </a:ext>
              </a:extLst>
            </p:cNvPr>
            <p:cNvSpPr/>
            <p:nvPr/>
          </p:nvSpPr>
          <p:spPr>
            <a:xfrm>
              <a:off x="7023109" y="1288282"/>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Graphique 32" descr="Croissance de l'activité contour">
              <a:extLst>
                <a:ext uri="{FF2B5EF4-FFF2-40B4-BE49-F238E27FC236}">
                  <a16:creationId xmlns:a16="http://schemas.microsoft.com/office/drawing/2014/main" id="{1B479DCF-C5B1-6ADB-A413-FE208101562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12165" y="1377338"/>
              <a:ext cx="540000" cy="540000"/>
            </a:xfrm>
            <a:prstGeom prst="rect">
              <a:avLst/>
            </a:prstGeom>
          </p:spPr>
        </p:pic>
      </p:grpSp>
    </p:spTree>
    <p:extLst>
      <p:ext uri="{BB962C8B-B14F-4D97-AF65-F5344CB8AC3E}">
        <p14:creationId xmlns:p14="http://schemas.microsoft.com/office/powerpoint/2010/main" val="37270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4" grpId="0" animBg="1"/>
      <p:bldP spid="15" grpId="0" animBg="1"/>
      <p:bldP spid="16" grpId="0"/>
      <p:bldP spid="17" grpId="0"/>
      <p:bldP spid="25" grpId="0" animBg="1"/>
      <p:bldP spid="26"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158F-770E-9F55-2F09-AB07123A4EA2}"/>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37AEBA42-8BE3-52B2-7F3F-85D95A18020B}"/>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Quelles politiques publiques impactées ?</a:t>
            </a:r>
          </a:p>
        </p:txBody>
      </p:sp>
      <p:sp>
        <p:nvSpPr>
          <p:cNvPr id="2" name="Rectangle : avec coins arrondis en haut 1">
            <a:extLst>
              <a:ext uri="{FF2B5EF4-FFF2-40B4-BE49-F238E27FC236}">
                <a16:creationId xmlns:a16="http://schemas.microsoft.com/office/drawing/2014/main" id="{3C85AAC9-E4B1-2758-2288-561A20371A56}"/>
              </a:ext>
            </a:extLst>
          </p:cNvPr>
          <p:cNvSpPr/>
          <p:nvPr/>
        </p:nvSpPr>
        <p:spPr>
          <a:xfrm>
            <a:off x="360001" y="1682548"/>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98E60977-D2DD-1E36-997F-E90D775B8830}"/>
              </a:ext>
            </a:extLst>
          </p:cNvPr>
          <p:cNvSpPr/>
          <p:nvPr/>
        </p:nvSpPr>
        <p:spPr>
          <a:xfrm rot="10800000">
            <a:off x="359998" y="1866459"/>
            <a:ext cx="2733833" cy="1731997"/>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095F778-CDDC-31E0-5CBE-47768ADFA308}"/>
              </a:ext>
            </a:extLst>
          </p:cNvPr>
          <p:cNvSpPr txBox="1"/>
          <p:nvPr/>
        </p:nvSpPr>
        <p:spPr>
          <a:xfrm>
            <a:off x="1024918" y="2036250"/>
            <a:ext cx="1404000" cy="540000"/>
          </a:xfrm>
          <a:prstGeom prst="rect">
            <a:avLst/>
          </a:prstGeom>
          <a:noFill/>
        </p:spPr>
        <p:txBody>
          <a:bodyPr wrap="square" rtlCol="0" anchor="ctr" anchorCtr="0">
            <a:spAutoFit/>
          </a:bodyPr>
          <a:lstStyle/>
          <a:p>
            <a:pPr algn="ctr"/>
            <a:r>
              <a:rPr lang="fr-FR" sz="1400" b="1" dirty="0">
                <a:latin typeface="Aptos SemiBold" panose="020B0004020202020204" pitchFamily="34" charset="0"/>
              </a:rPr>
              <a:t>Organisation </a:t>
            </a:r>
            <a:br>
              <a:rPr lang="fr-FR" sz="1400" b="1" dirty="0">
                <a:latin typeface="Aptos SemiBold" panose="020B0004020202020204" pitchFamily="34" charset="0"/>
              </a:rPr>
            </a:br>
            <a:r>
              <a:rPr lang="fr-FR" sz="1400" b="1" dirty="0">
                <a:latin typeface="Aptos SemiBold" panose="020B0004020202020204" pitchFamily="34" charset="0"/>
              </a:rPr>
              <a:t>des mobilités</a:t>
            </a:r>
          </a:p>
        </p:txBody>
      </p:sp>
      <p:sp>
        <p:nvSpPr>
          <p:cNvPr id="9" name="ZoneTexte 8">
            <a:extLst>
              <a:ext uri="{FF2B5EF4-FFF2-40B4-BE49-F238E27FC236}">
                <a16:creationId xmlns:a16="http://schemas.microsoft.com/office/drawing/2014/main" id="{0BB1620C-7199-8359-7B3A-F1EFF7365FB6}"/>
              </a:ext>
            </a:extLst>
          </p:cNvPr>
          <p:cNvSpPr txBox="1"/>
          <p:nvPr/>
        </p:nvSpPr>
        <p:spPr>
          <a:xfrm>
            <a:off x="404689" y="2566638"/>
            <a:ext cx="2627269" cy="748923"/>
          </a:xfrm>
          <a:prstGeom prst="rect">
            <a:avLst/>
          </a:prstGeom>
          <a:noFill/>
        </p:spPr>
        <p:txBody>
          <a:bodyPr wrap="square" rtlCol="0">
            <a:spAutoFit/>
          </a:bodyPr>
          <a:lstStyle/>
          <a:p>
            <a:pPr marL="179388" lvl="1" indent="-179388">
              <a:spcBef>
                <a:spcPts val="400"/>
              </a:spcBef>
              <a:buSzPct val="80000"/>
              <a:buBlip>
                <a:blip r:embed="rId3"/>
              </a:buBlip>
              <a:tabLst>
                <a:tab pos="0" algn="l"/>
              </a:tabLst>
            </a:pPr>
            <a:r>
              <a:rPr lang="fr-FR" sz="1200" dirty="0"/>
              <a:t>Transports scolaires</a:t>
            </a:r>
          </a:p>
          <a:p>
            <a:pPr marL="179388" lvl="1" indent="-179388">
              <a:spcBef>
                <a:spcPts val="400"/>
              </a:spcBef>
              <a:buSzPct val="80000"/>
              <a:buBlip>
                <a:blip r:embed="rId3"/>
              </a:buBlip>
              <a:tabLst>
                <a:tab pos="0" algn="l"/>
              </a:tabLst>
            </a:pPr>
            <a:r>
              <a:rPr lang="fr-FR" sz="1200" dirty="0"/>
              <a:t>Trains régionaux</a:t>
            </a:r>
          </a:p>
          <a:p>
            <a:pPr marL="179388" lvl="1" indent="-179388">
              <a:spcBef>
                <a:spcPts val="400"/>
              </a:spcBef>
              <a:buSzPct val="80000"/>
              <a:buBlip>
                <a:blip r:embed="rId3"/>
              </a:buBlip>
              <a:tabLst>
                <a:tab pos="0" algn="l"/>
              </a:tabLst>
            </a:pPr>
            <a:r>
              <a:rPr lang="fr-FR" sz="1200" dirty="0"/>
              <a:t>Dessertes locales par les AOM</a:t>
            </a:r>
          </a:p>
        </p:txBody>
      </p:sp>
      <p:sp>
        <p:nvSpPr>
          <p:cNvPr id="7" name="Ellipse 6">
            <a:extLst>
              <a:ext uri="{FF2B5EF4-FFF2-40B4-BE49-F238E27FC236}">
                <a16:creationId xmlns:a16="http://schemas.microsoft.com/office/drawing/2014/main" id="{D5B75B01-9628-80ED-1F17-1346D0954DBD}"/>
              </a:ext>
            </a:extLst>
          </p:cNvPr>
          <p:cNvSpPr/>
          <p:nvPr/>
        </p:nvSpPr>
        <p:spPr>
          <a:xfrm>
            <a:off x="1367861" y="1181879"/>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Graphique 9" descr="Train contour">
            <a:extLst>
              <a:ext uri="{FF2B5EF4-FFF2-40B4-BE49-F238E27FC236}">
                <a16:creationId xmlns:a16="http://schemas.microsoft.com/office/drawing/2014/main" id="{00F49343-A98D-2E07-C8A7-D6250D766CC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56918" y="1270935"/>
            <a:ext cx="540000" cy="540000"/>
          </a:xfrm>
          <a:prstGeom prst="rect">
            <a:avLst/>
          </a:prstGeom>
        </p:spPr>
      </p:pic>
      <p:sp>
        <p:nvSpPr>
          <p:cNvPr id="14" name="Rectangle : avec coins arrondis en haut 13">
            <a:extLst>
              <a:ext uri="{FF2B5EF4-FFF2-40B4-BE49-F238E27FC236}">
                <a16:creationId xmlns:a16="http://schemas.microsoft.com/office/drawing/2014/main" id="{FA7B465E-C4EE-D53A-2781-D2F7C137216B}"/>
              </a:ext>
            </a:extLst>
          </p:cNvPr>
          <p:cNvSpPr/>
          <p:nvPr/>
        </p:nvSpPr>
        <p:spPr>
          <a:xfrm>
            <a:off x="3220187" y="1682548"/>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avec coins arrondis en haut 14">
            <a:extLst>
              <a:ext uri="{FF2B5EF4-FFF2-40B4-BE49-F238E27FC236}">
                <a16:creationId xmlns:a16="http://schemas.microsoft.com/office/drawing/2014/main" id="{C6129236-0460-1BC0-F138-A79E30C31BE3}"/>
              </a:ext>
            </a:extLst>
          </p:cNvPr>
          <p:cNvSpPr/>
          <p:nvPr/>
        </p:nvSpPr>
        <p:spPr>
          <a:xfrm rot="10800000">
            <a:off x="3212497" y="1866459"/>
            <a:ext cx="2733833" cy="1731998"/>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5DF9934-5BFD-B1BE-17F2-487003F934FC}"/>
              </a:ext>
            </a:extLst>
          </p:cNvPr>
          <p:cNvSpPr txBox="1"/>
          <p:nvPr/>
        </p:nvSpPr>
        <p:spPr>
          <a:xfrm>
            <a:off x="3759104" y="2108250"/>
            <a:ext cx="1656000" cy="307777"/>
          </a:xfrm>
          <a:prstGeom prst="rect">
            <a:avLst/>
          </a:prstGeom>
          <a:noFill/>
        </p:spPr>
        <p:txBody>
          <a:bodyPr wrap="square" rtlCol="0">
            <a:spAutoFit/>
          </a:bodyPr>
          <a:lstStyle/>
          <a:p>
            <a:pPr algn="ctr"/>
            <a:r>
              <a:rPr lang="fr-FR" sz="1400" b="1" dirty="0">
                <a:latin typeface="Aptos SemiBold" panose="020B0004020202020204" pitchFamily="34" charset="0"/>
              </a:rPr>
              <a:t>Enseignement</a:t>
            </a:r>
            <a:endParaRPr lang="fr-FR" b="1" dirty="0">
              <a:latin typeface="Aptos SemiBold" panose="020B0004020202020204" pitchFamily="34" charset="0"/>
            </a:endParaRPr>
          </a:p>
        </p:txBody>
      </p:sp>
      <p:grpSp>
        <p:nvGrpSpPr>
          <p:cNvPr id="18" name="Groupe 17">
            <a:extLst>
              <a:ext uri="{FF2B5EF4-FFF2-40B4-BE49-F238E27FC236}">
                <a16:creationId xmlns:a16="http://schemas.microsoft.com/office/drawing/2014/main" id="{037ABA66-AA06-A3C7-EFF4-F9CD0F5FAE08}"/>
              </a:ext>
            </a:extLst>
          </p:cNvPr>
          <p:cNvGrpSpPr/>
          <p:nvPr/>
        </p:nvGrpSpPr>
        <p:grpSpPr>
          <a:xfrm>
            <a:off x="4228048" y="1164532"/>
            <a:ext cx="718112" cy="718112"/>
            <a:chOff x="4185444" y="1288282"/>
            <a:chExt cx="718112" cy="718112"/>
          </a:xfrm>
        </p:grpSpPr>
        <p:sp>
          <p:nvSpPr>
            <p:cNvPr id="23" name="Ellipse 22">
              <a:extLst>
                <a:ext uri="{FF2B5EF4-FFF2-40B4-BE49-F238E27FC236}">
                  <a16:creationId xmlns:a16="http://schemas.microsoft.com/office/drawing/2014/main" id="{7982DF02-1BA6-FAF5-B340-35332AF0D5DC}"/>
                </a:ext>
              </a:extLst>
            </p:cNvPr>
            <p:cNvSpPr/>
            <p:nvPr/>
          </p:nvSpPr>
          <p:spPr>
            <a:xfrm>
              <a:off x="4185444" y="1288282"/>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descr="Classe contour">
              <a:extLst>
                <a:ext uri="{FF2B5EF4-FFF2-40B4-BE49-F238E27FC236}">
                  <a16:creationId xmlns:a16="http://schemas.microsoft.com/office/drawing/2014/main" id="{604898B7-66A3-3E6D-181F-E4469BC456A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274500" y="1377338"/>
              <a:ext cx="540000" cy="540000"/>
            </a:xfrm>
            <a:prstGeom prst="rect">
              <a:avLst/>
            </a:prstGeom>
          </p:spPr>
        </p:pic>
      </p:grpSp>
      <p:sp>
        <p:nvSpPr>
          <p:cNvPr id="19" name="ZoneTexte 18">
            <a:extLst>
              <a:ext uri="{FF2B5EF4-FFF2-40B4-BE49-F238E27FC236}">
                <a16:creationId xmlns:a16="http://schemas.microsoft.com/office/drawing/2014/main" id="{56C1E4CC-DB87-228C-5B89-DBFCB78EF8F9}"/>
              </a:ext>
            </a:extLst>
          </p:cNvPr>
          <p:cNvSpPr txBox="1"/>
          <p:nvPr/>
        </p:nvSpPr>
        <p:spPr>
          <a:xfrm>
            <a:off x="3270857" y="2566638"/>
            <a:ext cx="2632493" cy="748923"/>
          </a:xfrm>
          <a:prstGeom prst="rect">
            <a:avLst/>
          </a:prstGeom>
          <a:noFill/>
        </p:spPr>
        <p:txBody>
          <a:bodyPr wrap="square" rtlCol="0">
            <a:spAutoFit/>
          </a:bodyPr>
          <a:lstStyle/>
          <a:p>
            <a:pPr marL="179388" lvl="1" indent="-179388">
              <a:spcBef>
                <a:spcPts val="400"/>
              </a:spcBef>
              <a:buSzPct val="80000"/>
              <a:buBlip>
                <a:blip r:embed="rId3"/>
              </a:buBlip>
              <a:tabLst>
                <a:tab pos="0" algn="l"/>
              </a:tabLst>
            </a:pPr>
            <a:r>
              <a:rPr lang="fr-FR" sz="1200" dirty="0"/>
              <a:t>Ouverture/fermeture de lycées</a:t>
            </a:r>
          </a:p>
          <a:p>
            <a:pPr marL="179388" lvl="1" indent="-179388">
              <a:spcBef>
                <a:spcPts val="400"/>
              </a:spcBef>
              <a:buSzPct val="80000"/>
              <a:buBlip>
                <a:blip r:embed="rId3"/>
              </a:buBlip>
              <a:tabLst>
                <a:tab pos="0" algn="l"/>
              </a:tabLst>
            </a:pPr>
            <a:r>
              <a:rPr lang="fr-FR" sz="1200" dirty="0"/>
              <a:t>Redécoupage de la carte scolaire</a:t>
            </a:r>
          </a:p>
          <a:p>
            <a:pPr marL="179388" lvl="1" indent="-179388">
              <a:spcBef>
                <a:spcPts val="400"/>
              </a:spcBef>
              <a:buSzPct val="80000"/>
              <a:buBlip>
                <a:blip r:embed="rId3"/>
              </a:buBlip>
              <a:tabLst>
                <a:tab pos="0" algn="l"/>
              </a:tabLst>
            </a:pPr>
            <a:r>
              <a:rPr lang="fr-FR" sz="1200" dirty="0"/>
              <a:t>Formations post bac</a:t>
            </a:r>
          </a:p>
        </p:txBody>
      </p:sp>
      <p:sp>
        <p:nvSpPr>
          <p:cNvPr id="25" name="Rectangle : avec coins arrondis en haut 24">
            <a:extLst>
              <a:ext uri="{FF2B5EF4-FFF2-40B4-BE49-F238E27FC236}">
                <a16:creationId xmlns:a16="http://schemas.microsoft.com/office/drawing/2014/main" id="{8CCB7B41-14E8-6D7B-83FB-AC3F39A6EBB7}"/>
              </a:ext>
            </a:extLst>
          </p:cNvPr>
          <p:cNvSpPr/>
          <p:nvPr/>
        </p:nvSpPr>
        <p:spPr>
          <a:xfrm>
            <a:off x="6050165" y="1682548"/>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 avec coins arrondis en haut 25">
            <a:extLst>
              <a:ext uri="{FF2B5EF4-FFF2-40B4-BE49-F238E27FC236}">
                <a16:creationId xmlns:a16="http://schemas.microsoft.com/office/drawing/2014/main" id="{EB2A169E-A7C6-BDAD-72C0-F3C9563A58B4}"/>
              </a:ext>
            </a:extLst>
          </p:cNvPr>
          <p:cNvSpPr/>
          <p:nvPr/>
        </p:nvSpPr>
        <p:spPr>
          <a:xfrm rot="10800000">
            <a:off x="6050163" y="1866459"/>
            <a:ext cx="2733833" cy="1731997"/>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161CB640-1090-9C12-9D3B-9904ADBED02A}"/>
              </a:ext>
            </a:extLst>
          </p:cNvPr>
          <p:cNvSpPr txBox="1"/>
          <p:nvPr/>
        </p:nvSpPr>
        <p:spPr>
          <a:xfrm>
            <a:off x="6265082" y="2044640"/>
            <a:ext cx="2304000" cy="523220"/>
          </a:xfrm>
          <a:prstGeom prst="rect">
            <a:avLst/>
          </a:prstGeom>
          <a:noFill/>
        </p:spPr>
        <p:txBody>
          <a:bodyPr wrap="square" rtlCol="0" anchor="ctr" anchorCtr="0">
            <a:spAutoFit/>
          </a:bodyPr>
          <a:lstStyle/>
          <a:p>
            <a:pPr algn="ctr"/>
            <a:r>
              <a:rPr lang="fr-FR" sz="1400" b="1" dirty="0">
                <a:latin typeface="Aptos SemiBold" panose="020B0004020202020204" pitchFamily="34" charset="0"/>
              </a:rPr>
              <a:t>Emplois et formation professionnelle</a:t>
            </a:r>
          </a:p>
        </p:txBody>
      </p:sp>
      <p:sp>
        <p:nvSpPr>
          <p:cNvPr id="28" name="ZoneTexte 27">
            <a:extLst>
              <a:ext uri="{FF2B5EF4-FFF2-40B4-BE49-F238E27FC236}">
                <a16:creationId xmlns:a16="http://schemas.microsoft.com/office/drawing/2014/main" id="{98D3DD52-4FC3-9383-12F7-3BAA8F1DA7AF}"/>
              </a:ext>
            </a:extLst>
          </p:cNvPr>
          <p:cNvSpPr txBox="1"/>
          <p:nvPr/>
        </p:nvSpPr>
        <p:spPr>
          <a:xfrm>
            <a:off x="6074084" y="2576250"/>
            <a:ext cx="2644457" cy="974626"/>
          </a:xfrm>
          <a:prstGeom prst="rect">
            <a:avLst/>
          </a:prstGeom>
          <a:noFill/>
        </p:spPr>
        <p:txBody>
          <a:bodyPr wrap="square" rtlCol="0">
            <a:spAutoFit/>
          </a:bodyPr>
          <a:lstStyle/>
          <a:p>
            <a:pPr marL="179388" lvl="1" indent="-179388">
              <a:lnSpc>
                <a:spcPct val="90000"/>
              </a:lnSpc>
              <a:spcBef>
                <a:spcPts val="400"/>
              </a:spcBef>
              <a:buSzPct val="80000"/>
              <a:buBlip>
                <a:blip r:embed="rId3"/>
              </a:buBlip>
              <a:tabLst>
                <a:tab pos="0" algn="l"/>
              </a:tabLst>
            </a:pPr>
            <a:r>
              <a:rPr lang="fr-FR" sz="1200" dirty="0"/>
              <a:t>Accompagnement des métiers </a:t>
            </a:r>
            <a:br>
              <a:rPr lang="fr-FR" sz="1200" dirty="0"/>
            </a:br>
            <a:r>
              <a:rPr lang="fr-FR" sz="1200" dirty="0"/>
              <a:t>en tension et redéploiement des métiers du service à la personne</a:t>
            </a:r>
          </a:p>
          <a:p>
            <a:pPr marL="179388" lvl="1" indent="-179388">
              <a:lnSpc>
                <a:spcPct val="90000"/>
              </a:lnSpc>
              <a:spcBef>
                <a:spcPts val="400"/>
              </a:spcBef>
              <a:buSzPct val="80000"/>
              <a:buBlip>
                <a:blip r:embed="rId3"/>
              </a:buBlip>
              <a:tabLst>
                <a:tab pos="0" algn="l"/>
              </a:tabLst>
            </a:pPr>
            <a:r>
              <a:rPr lang="fr-FR" sz="1200" dirty="0"/>
              <a:t>Prise en compte de la mutation </a:t>
            </a:r>
            <a:br>
              <a:rPr lang="fr-FR" sz="1200" dirty="0"/>
            </a:br>
            <a:r>
              <a:rPr lang="fr-FR" sz="1200" dirty="0"/>
              <a:t>de la population active</a:t>
            </a:r>
          </a:p>
        </p:txBody>
      </p:sp>
      <p:sp>
        <p:nvSpPr>
          <p:cNvPr id="30" name="Ellipse 29">
            <a:extLst>
              <a:ext uri="{FF2B5EF4-FFF2-40B4-BE49-F238E27FC236}">
                <a16:creationId xmlns:a16="http://schemas.microsoft.com/office/drawing/2014/main" id="{8F30C4B8-32F0-9E7B-CD21-052C7AE056C2}"/>
              </a:ext>
            </a:extLst>
          </p:cNvPr>
          <p:cNvSpPr/>
          <p:nvPr/>
        </p:nvSpPr>
        <p:spPr>
          <a:xfrm>
            <a:off x="7058026" y="1164532"/>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Graphique 20" descr="Femme scientifique contour">
            <a:extLst>
              <a:ext uri="{FF2B5EF4-FFF2-40B4-BE49-F238E27FC236}">
                <a16:creationId xmlns:a16="http://schemas.microsoft.com/office/drawing/2014/main" id="{B7C14666-751C-D06C-8894-9092AE2A5B5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47082" y="1253588"/>
            <a:ext cx="540000" cy="540000"/>
          </a:xfrm>
          <a:prstGeom prst="rect">
            <a:avLst/>
          </a:prstGeom>
        </p:spPr>
      </p:pic>
      <p:sp>
        <p:nvSpPr>
          <p:cNvPr id="29" name="Rectangle : avec coins arrondis en haut 28">
            <a:extLst>
              <a:ext uri="{FF2B5EF4-FFF2-40B4-BE49-F238E27FC236}">
                <a16:creationId xmlns:a16="http://schemas.microsoft.com/office/drawing/2014/main" id="{E2960319-16EE-C41C-6ED4-BA22605F6D27}"/>
              </a:ext>
            </a:extLst>
          </p:cNvPr>
          <p:cNvSpPr/>
          <p:nvPr/>
        </p:nvSpPr>
        <p:spPr>
          <a:xfrm>
            <a:off x="360000" y="4250835"/>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 avec coins arrondis en haut 30">
            <a:extLst>
              <a:ext uri="{FF2B5EF4-FFF2-40B4-BE49-F238E27FC236}">
                <a16:creationId xmlns:a16="http://schemas.microsoft.com/office/drawing/2014/main" id="{C42797AD-450B-7D72-3904-40E2F8364E5F}"/>
              </a:ext>
            </a:extLst>
          </p:cNvPr>
          <p:cNvSpPr/>
          <p:nvPr/>
        </p:nvSpPr>
        <p:spPr>
          <a:xfrm rot="10800000">
            <a:off x="359997" y="4434746"/>
            <a:ext cx="2733833" cy="1690415"/>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1C80AE19-ACAA-74F5-2303-6B2F80827AF7}"/>
              </a:ext>
            </a:extLst>
          </p:cNvPr>
          <p:cNvSpPr txBox="1"/>
          <p:nvPr/>
        </p:nvSpPr>
        <p:spPr>
          <a:xfrm>
            <a:off x="898917" y="4642601"/>
            <a:ext cx="1656000" cy="523220"/>
          </a:xfrm>
          <a:prstGeom prst="rect">
            <a:avLst/>
          </a:prstGeom>
          <a:noFill/>
        </p:spPr>
        <p:txBody>
          <a:bodyPr wrap="square" rtlCol="0" anchor="ctr" anchorCtr="0">
            <a:spAutoFit/>
          </a:bodyPr>
          <a:lstStyle/>
          <a:p>
            <a:pPr algn="ctr"/>
            <a:r>
              <a:rPr lang="fr-FR" sz="1400" b="1" dirty="0">
                <a:latin typeface="Aptos SemiBold" panose="020B0004020202020204" pitchFamily="34" charset="0"/>
              </a:rPr>
              <a:t>Développement économique</a:t>
            </a:r>
          </a:p>
        </p:txBody>
      </p:sp>
      <p:sp>
        <p:nvSpPr>
          <p:cNvPr id="35" name="ZoneTexte 34">
            <a:extLst>
              <a:ext uri="{FF2B5EF4-FFF2-40B4-BE49-F238E27FC236}">
                <a16:creationId xmlns:a16="http://schemas.microsoft.com/office/drawing/2014/main" id="{C184D862-89FD-473F-BAF8-663D6F2C25D8}"/>
              </a:ext>
            </a:extLst>
          </p:cNvPr>
          <p:cNvSpPr txBox="1"/>
          <p:nvPr/>
        </p:nvSpPr>
        <p:spPr>
          <a:xfrm>
            <a:off x="430915" y="5203946"/>
            <a:ext cx="2592000" cy="748923"/>
          </a:xfrm>
          <a:prstGeom prst="rect">
            <a:avLst/>
          </a:prstGeom>
          <a:noFill/>
        </p:spPr>
        <p:txBody>
          <a:bodyPr wrap="square" rtlCol="0">
            <a:spAutoFit/>
          </a:bodyPr>
          <a:lstStyle/>
          <a:p>
            <a:pPr marL="179388" lvl="1" indent="-179388">
              <a:spcBef>
                <a:spcPts val="400"/>
              </a:spcBef>
              <a:buSzPct val="80000"/>
              <a:buBlip>
                <a:blip r:embed="rId3"/>
              </a:buBlip>
              <a:tabLst>
                <a:tab pos="0" algn="l"/>
              </a:tabLst>
            </a:pPr>
            <a:r>
              <a:rPr lang="fr-FR" sz="1200" dirty="0"/>
              <a:t>Structuration de filières</a:t>
            </a:r>
          </a:p>
          <a:p>
            <a:pPr marL="179388" lvl="1" indent="-179388">
              <a:spcBef>
                <a:spcPts val="400"/>
              </a:spcBef>
              <a:buSzPct val="80000"/>
              <a:buBlip>
                <a:blip r:embed="rId3"/>
              </a:buBlip>
              <a:tabLst>
                <a:tab pos="0" algn="l"/>
              </a:tabLst>
            </a:pPr>
            <a:r>
              <a:rPr lang="fr-FR" sz="1200" dirty="0"/>
              <a:t>Devenir de filières émergentes</a:t>
            </a:r>
          </a:p>
          <a:p>
            <a:pPr marL="179388" lvl="1" indent="-179388">
              <a:spcBef>
                <a:spcPts val="400"/>
              </a:spcBef>
              <a:buSzPct val="80000"/>
              <a:buBlip>
                <a:blip r:embed="rId3"/>
              </a:buBlip>
              <a:tabLst>
                <a:tab pos="0" algn="l"/>
              </a:tabLst>
            </a:pPr>
            <a:r>
              <a:rPr lang="fr-FR" sz="1200" dirty="0"/>
              <a:t>Vers une réindustrialisation</a:t>
            </a:r>
          </a:p>
        </p:txBody>
      </p:sp>
      <p:grpSp>
        <p:nvGrpSpPr>
          <p:cNvPr id="39" name="Groupe 38">
            <a:extLst>
              <a:ext uri="{FF2B5EF4-FFF2-40B4-BE49-F238E27FC236}">
                <a16:creationId xmlns:a16="http://schemas.microsoft.com/office/drawing/2014/main" id="{62A97A71-10CE-0AEF-3AE1-3D4841DAB35E}"/>
              </a:ext>
            </a:extLst>
          </p:cNvPr>
          <p:cNvGrpSpPr/>
          <p:nvPr/>
        </p:nvGrpSpPr>
        <p:grpSpPr>
          <a:xfrm>
            <a:off x="1367861" y="3732819"/>
            <a:ext cx="718112" cy="718112"/>
            <a:chOff x="2786694" y="3739967"/>
            <a:chExt cx="718112" cy="718112"/>
          </a:xfrm>
        </p:grpSpPr>
        <p:sp>
          <p:nvSpPr>
            <p:cNvPr id="36" name="Ellipse 35">
              <a:extLst>
                <a:ext uri="{FF2B5EF4-FFF2-40B4-BE49-F238E27FC236}">
                  <a16:creationId xmlns:a16="http://schemas.microsoft.com/office/drawing/2014/main" id="{D03FFA0E-D001-01C9-01E7-5651557F1022}"/>
                </a:ext>
              </a:extLst>
            </p:cNvPr>
            <p:cNvSpPr/>
            <p:nvPr/>
          </p:nvSpPr>
          <p:spPr>
            <a:xfrm>
              <a:off x="2786694" y="373996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Graphique 37" descr="Prêt contour">
              <a:extLst>
                <a:ext uri="{FF2B5EF4-FFF2-40B4-BE49-F238E27FC236}">
                  <a16:creationId xmlns:a16="http://schemas.microsoft.com/office/drawing/2014/main" id="{5CB39064-8BA0-F8F9-CA18-D473530E53F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875750" y="3829023"/>
              <a:ext cx="540000" cy="540000"/>
            </a:xfrm>
            <a:prstGeom prst="rect">
              <a:avLst/>
            </a:prstGeom>
          </p:spPr>
        </p:pic>
      </p:grpSp>
      <p:sp>
        <p:nvSpPr>
          <p:cNvPr id="40" name="Rectangle : avec coins arrondis en haut 39">
            <a:extLst>
              <a:ext uri="{FF2B5EF4-FFF2-40B4-BE49-F238E27FC236}">
                <a16:creationId xmlns:a16="http://schemas.microsoft.com/office/drawing/2014/main" id="{AC45EED9-0A21-0CE3-725B-63A5330F9BF0}"/>
              </a:ext>
            </a:extLst>
          </p:cNvPr>
          <p:cNvSpPr/>
          <p:nvPr/>
        </p:nvSpPr>
        <p:spPr>
          <a:xfrm>
            <a:off x="6074084" y="4250835"/>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02E7F666-E353-5F6F-E05E-2477B34BF76C}"/>
              </a:ext>
            </a:extLst>
          </p:cNvPr>
          <p:cNvSpPr/>
          <p:nvPr/>
        </p:nvSpPr>
        <p:spPr>
          <a:xfrm rot="10800000">
            <a:off x="6074084" y="4434747"/>
            <a:ext cx="2733833" cy="169041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F1F0BF75-349A-40C1-65DF-3972517119CC}"/>
              </a:ext>
            </a:extLst>
          </p:cNvPr>
          <p:cNvSpPr txBox="1"/>
          <p:nvPr/>
        </p:nvSpPr>
        <p:spPr>
          <a:xfrm>
            <a:off x="6613001" y="4642601"/>
            <a:ext cx="1656000" cy="523220"/>
          </a:xfrm>
          <a:prstGeom prst="rect">
            <a:avLst/>
          </a:prstGeom>
          <a:noFill/>
        </p:spPr>
        <p:txBody>
          <a:bodyPr wrap="square" rtlCol="0" anchor="ctr" anchorCtr="0">
            <a:spAutoFit/>
          </a:bodyPr>
          <a:lstStyle/>
          <a:p>
            <a:pPr algn="ctr"/>
            <a:r>
              <a:rPr lang="fr-FR" sz="1400" b="1" dirty="0">
                <a:latin typeface="Aptos SemiBold" panose="020B0004020202020204" pitchFamily="34" charset="0"/>
              </a:rPr>
              <a:t>Aménagement </a:t>
            </a:r>
            <a:br>
              <a:rPr lang="fr-FR" sz="1400" b="1" dirty="0">
                <a:latin typeface="Aptos SemiBold" panose="020B0004020202020204" pitchFamily="34" charset="0"/>
              </a:rPr>
            </a:br>
            <a:r>
              <a:rPr lang="fr-FR" sz="1400" b="1" dirty="0">
                <a:latin typeface="Aptos SemiBold" panose="020B0004020202020204" pitchFamily="34" charset="0"/>
              </a:rPr>
              <a:t>du territoire</a:t>
            </a:r>
          </a:p>
        </p:txBody>
      </p:sp>
      <p:sp>
        <p:nvSpPr>
          <p:cNvPr id="43" name="ZoneTexte 42">
            <a:extLst>
              <a:ext uri="{FF2B5EF4-FFF2-40B4-BE49-F238E27FC236}">
                <a16:creationId xmlns:a16="http://schemas.microsoft.com/office/drawing/2014/main" id="{0C98E439-117B-F386-2D07-51A17FF01316}"/>
              </a:ext>
            </a:extLst>
          </p:cNvPr>
          <p:cNvSpPr txBox="1"/>
          <p:nvPr/>
        </p:nvSpPr>
        <p:spPr>
          <a:xfrm>
            <a:off x="6147311" y="5180049"/>
            <a:ext cx="2592000" cy="697627"/>
          </a:xfrm>
          <a:prstGeom prst="rect">
            <a:avLst/>
          </a:prstGeom>
          <a:noFill/>
        </p:spPr>
        <p:txBody>
          <a:bodyPr wrap="square" rtlCol="0">
            <a:spAutoFit/>
          </a:bodyPr>
          <a:lstStyle/>
          <a:p>
            <a:pPr marL="179388" lvl="1" indent="-179388">
              <a:spcBef>
                <a:spcPts val="400"/>
              </a:spcBef>
              <a:buSzPct val="80000"/>
              <a:buBlip>
                <a:blip r:embed="rId3"/>
              </a:buBlip>
              <a:tabLst>
                <a:tab pos="0" algn="l"/>
              </a:tabLst>
            </a:pPr>
            <a:r>
              <a:rPr lang="fr-FR" sz="1200" dirty="0"/>
              <a:t>Égalité des territoires</a:t>
            </a:r>
          </a:p>
          <a:p>
            <a:pPr marL="179388" lvl="1" indent="-179388">
              <a:spcBef>
                <a:spcPts val="400"/>
              </a:spcBef>
              <a:buSzPct val="80000"/>
              <a:buBlip>
                <a:blip r:embed="rId3"/>
              </a:buBlip>
              <a:tabLst>
                <a:tab pos="0" algn="l"/>
              </a:tabLst>
            </a:pPr>
            <a:r>
              <a:rPr lang="fr-FR" sz="1200" dirty="0"/>
              <a:t>Désenclavement des espaces ruraux</a:t>
            </a:r>
          </a:p>
        </p:txBody>
      </p:sp>
      <p:sp>
        <p:nvSpPr>
          <p:cNvPr id="45" name="Ellipse 44">
            <a:extLst>
              <a:ext uri="{FF2B5EF4-FFF2-40B4-BE49-F238E27FC236}">
                <a16:creationId xmlns:a16="http://schemas.microsoft.com/office/drawing/2014/main" id="{A5CC49B7-6E42-D12F-CDFC-3BA1E46B2282}"/>
              </a:ext>
            </a:extLst>
          </p:cNvPr>
          <p:cNvSpPr/>
          <p:nvPr/>
        </p:nvSpPr>
        <p:spPr>
          <a:xfrm>
            <a:off x="7058025" y="3768401"/>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 name="Graphique 50" descr="Carrefour contour">
            <a:extLst>
              <a:ext uri="{FF2B5EF4-FFF2-40B4-BE49-F238E27FC236}">
                <a16:creationId xmlns:a16="http://schemas.microsoft.com/office/drawing/2014/main" id="{270C11A3-750D-7775-730C-1836F899572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147081" y="3918414"/>
            <a:ext cx="540000" cy="540000"/>
          </a:xfrm>
          <a:prstGeom prst="rect">
            <a:avLst/>
          </a:prstGeom>
        </p:spPr>
      </p:pic>
      <p:sp>
        <p:nvSpPr>
          <p:cNvPr id="37" name="Rectangle : avec coins arrondis en haut 36">
            <a:extLst>
              <a:ext uri="{FF2B5EF4-FFF2-40B4-BE49-F238E27FC236}">
                <a16:creationId xmlns:a16="http://schemas.microsoft.com/office/drawing/2014/main" id="{9D15F129-5BEE-00B5-E022-BE01A42AA1C8}"/>
              </a:ext>
            </a:extLst>
          </p:cNvPr>
          <p:cNvSpPr/>
          <p:nvPr/>
        </p:nvSpPr>
        <p:spPr>
          <a:xfrm>
            <a:off x="3217045" y="4238462"/>
            <a:ext cx="2733834"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 avec coins arrondis en haut 43">
            <a:extLst>
              <a:ext uri="{FF2B5EF4-FFF2-40B4-BE49-F238E27FC236}">
                <a16:creationId xmlns:a16="http://schemas.microsoft.com/office/drawing/2014/main" id="{18CA6A0F-75AC-1BF7-B48B-BD53DD53E6A1}"/>
              </a:ext>
            </a:extLst>
          </p:cNvPr>
          <p:cNvSpPr/>
          <p:nvPr/>
        </p:nvSpPr>
        <p:spPr>
          <a:xfrm rot="10800000">
            <a:off x="3217042" y="4422374"/>
            <a:ext cx="2733833" cy="1702788"/>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A8A3C468-51A2-9536-7B9B-B182DF58CF04}"/>
              </a:ext>
            </a:extLst>
          </p:cNvPr>
          <p:cNvSpPr txBox="1"/>
          <p:nvPr/>
        </p:nvSpPr>
        <p:spPr>
          <a:xfrm>
            <a:off x="3755962" y="4630228"/>
            <a:ext cx="1656000" cy="523220"/>
          </a:xfrm>
          <a:prstGeom prst="rect">
            <a:avLst/>
          </a:prstGeom>
          <a:noFill/>
        </p:spPr>
        <p:txBody>
          <a:bodyPr wrap="square" rtlCol="0" anchor="ctr" anchorCtr="0">
            <a:spAutoFit/>
          </a:bodyPr>
          <a:lstStyle/>
          <a:p>
            <a:pPr algn="ctr"/>
            <a:r>
              <a:rPr lang="fr-FR" sz="1400" b="1" dirty="0">
                <a:latin typeface="Aptos SemiBold" panose="020B0004020202020204" pitchFamily="34" charset="0"/>
              </a:rPr>
              <a:t>Santé et action sociale</a:t>
            </a:r>
          </a:p>
        </p:txBody>
      </p:sp>
      <p:sp>
        <p:nvSpPr>
          <p:cNvPr id="47" name="ZoneTexte 46">
            <a:extLst>
              <a:ext uri="{FF2B5EF4-FFF2-40B4-BE49-F238E27FC236}">
                <a16:creationId xmlns:a16="http://schemas.microsoft.com/office/drawing/2014/main" id="{9DCB0E18-D0F4-7207-152E-8FF0D825FF7E}"/>
              </a:ext>
            </a:extLst>
          </p:cNvPr>
          <p:cNvSpPr txBox="1"/>
          <p:nvPr/>
        </p:nvSpPr>
        <p:spPr>
          <a:xfrm>
            <a:off x="3287960" y="5191573"/>
            <a:ext cx="2592000" cy="933589"/>
          </a:xfrm>
          <a:prstGeom prst="rect">
            <a:avLst/>
          </a:prstGeom>
          <a:noFill/>
        </p:spPr>
        <p:txBody>
          <a:bodyPr wrap="square" rtlCol="0">
            <a:spAutoFit/>
          </a:bodyPr>
          <a:lstStyle/>
          <a:p>
            <a:pPr marL="179388" lvl="1" indent="-179388">
              <a:spcBef>
                <a:spcPts val="400"/>
              </a:spcBef>
              <a:buSzPct val="80000"/>
              <a:buBlip>
                <a:blip r:embed="rId3"/>
              </a:buBlip>
              <a:tabLst>
                <a:tab pos="0" algn="l"/>
              </a:tabLst>
            </a:pPr>
            <a:r>
              <a:rPr lang="fr-FR" sz="1200" dirty="0"/>
              <a:t>Prise en charge de la dépendance</a:t>
            </a:r>
          </a:p>
          <a:p>
            <a:pPr marL="179388" lvl="1" indent="-179388">
              <a:spcBef>
                <a:spcPts val="400"/>
              </a:spcBef>
              <a:buSzPct val="80000"/>
              <a:buBlip>
                <a:blip r:embed="rId3"/>
              </a:buBlip>
              <a:tabLst>
                <a:tab pos="0" algn="l"/>
              </a:tabLst>
            </a:pPr>
            <a:r>
              <a:rPr lang="fr-FR" sz="1200" dirty="0"/>
              <a:t>Augmentation des coûts de la santé</a:t>
            </a:r>
          </a:p>
          <a:p>
            <a:pPr marL="179388" lvl="1" indent="-179388">
              <a:spcBef>
                <a:spcPts val="400"/>
              </a:spcBef>
              <a:buSzPct val="80000"/>
              <a:buBlip>
                <a:blip r:embed="rId3"/>
              </a:buBlip>
              <a:tabLst>
                <a:tab pos="0" algn="l"/>
              </a:tabLst>
            </a:pPr>
            <a:r>
              <a:rPr lang="fr-FR" sz="1200" dirty="0"/>
              <a:t>Lutte contre l’isolement </a:t>
            </a:r>
            <a:br>
              <a:rPr lang="fr-FR" sz="1200" dirty="0"/>
            </a:br>
            <a:r>
              <a:rPr lang="fr-FR" sz="1200" dirty="0"/>
              <a:t>des personnes âgées</a:t>
            </a:r>
          </a:p>
        </p:txBody>
      </p:sp>
      <p:sp>
        <p:nvSpPr>
          <p:cNvPr id="49" name="Ellipse 48">
            <a:extLst>
              <a:ext uri="{FF2B5EF4-FFF2-40B4-BE49-F238E27FC236}">
                <a16:creationId xmlns:a16="http://schemas.microsoft.com/office/drawing/2014/main" id="{EBBBD85F-40E0-5A14-3EB9-D7B9AFD21F76}"/>
              </a:ext>
            </a:extLst>
          </p:cNvPr>
          <p:cNvSpPr/>
          <p:nvPr/>
        </p:nvSpPr>
        <p:spPr>
          <a:xfrm>
            <a:off x="4224906" y="3720446"/>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 name="Graphique 52" descr="Stéthoscope contour">
            <a:extLst>
              <a:ext uri="{FF2B5EF4-FFF2-40B4-BE49-F238E27FC236}">
                <a16:creationId xmlns:a16="http://schemas.microsoft.com/office/drawing/2014/main" id="{9D8C0781-507D-C2F1-D8B9-2DFB92F17F7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313962" y="3809502"/>
            <a:ext cx="540000" cy="540000"/>
          </a:xfrm>
          <a:prstGeom prst="rect">
            <a:avLst/>
          </a:prstGeom>
        </p:spPr>
      </p:pic>
    </p:spTree>
    <p:extLst>
      <p:ext uri="{BB962C8B-B14F-4D97-AF65-F5344CB8AC3E}">
        <p14:creationId xmlns:p14="http://schemas.microsoft.com/office/powerpoint/2010/main" val="279380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A1ED-FF5A-895A-6619-385CA20FD79B}"/>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16E13B0E-A91C-EAAE-067B-A8644F1B7A43}"/>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En conclusion</a:t>
            </a:r>
          </a:p>
        </p:txBody>
      </p:sp>
      <p:grpSp>
        <p:nvGrpSpPr>
          <p:cNvPr id="21" name="Groupe 20">
            <a:extLst>
              <a:ext uri="{FF2B5EF4-FFF2-40B4-BE49-F238E27FC236}">
                <a16:creationId xmlns:a16="http://schemas.microsoft.com/office/drawing/2014/main" id="{F2DF421C-ED11-7430-48D1-E292BF16F123}"/>
              </a:ext>
            </a:extLst>
          </p:cNvPr>
          <p:cNvGrpSpPr/>
          <p:nvPr/>
        </p:nvGrpSpPr>
        <p:grpSpPr>
          <a:xfrm>
            <a:off x="360000" y="1806298"/>
            <a:ext cx="3960002" cy="3772675"/>
            <a:chOff x="405741" y="1813173"/>
            <a:chExt cx="3960002" cy="4195736"/>
          </a:xfrm>
        </p:grpSpPr>
        <p:sp>
          <p:nvSpPr>
            <p:cNvPr id="2" name="Rectangle : avec coins arrondis en haut 1">
              <a:extLst>
                <a:ext uri="{FF2B5EF4-FFF2-40B4-BE49-F238E27FC236}">
                  <a16:creationId xmlns:a16="http://schemas.microsoft.com/office/drawing/2014/main" id="{A2E88DCB-E142-2BDF-D613-DDD7ABAF50C5}"/>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ACF03723-C082-B42B-CF2A-1B35C2150034}"/>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41DFE11F-4A37-9E05-E425-1C7D8E701EF6}"/>
              </a:ext>
            </a:extLst>
          </p:cNvPr>
          <p:cNvSpPr txBox="1"/>
          <p:nvPr/>
        </p:nvSpPr>
        <p:spPr>
          <a:xfrm>
            <a:off x="622790" y="2259998"/>
            <a:ext cx="3434422" cy="646331"/>
          </a:xfrm>
          <a:prstGeom prst="rect">
            <a:avLst/>
          </a:prstGeom>
          <a:noFill/>
        </p:spPr>
        <p:txBody>
          <a:bodyPr wrap="square" rtlCol="0">
            <a:spAutoFit/>
          </a:bodyPr>
          <a:lstStyle/>
          <a:p>
            <a:pPr algn="ctr"/>
            <a:r>
              <a:rPr lang="fr-FR" b="1" dirty="0">
                <a:latin typeface="Aptos SemiBold" panose="020B0004020202020204" pitchFamily="34" charset="0"/>
              </a:rPr>
              <a:t>Besoin d’inter-territorialité </a:t>
            </a:r>
            <a:br>
              <a:rPr lang="fr-FR" b="1" dirty="0">
                <a:latin typeface="Aptos SemiBold" panose="020B0004020202020204" pitchFamily="34" charset="0"/>
              </a:rPr>
            </a:br>
            <a:r>
              <a:rPr lang="fr-FR" b="1" dirty="0">
                <a:latin typeface="Aptos SemiBold" panose="020B0004020202020204" pitchFamily="34" charset="0"/>
              </a:rPr>
              <a:t>et d’habitabilité</a:t>
            </a:r>
          </a:p>
        </p:txBody>
      </p:sp>
      <p:sp>
        <p:nvSpPr>
          <p:cNvPr id="9" name="ZoneTexte 8">
            <a:extLst>
              <a:ext uri="{FF2B5EF4-FFF2-40B4-BE49-F238E27FC236}">
                <a16:creationId xmlns:a16="http://schemas.microsoft.com/office/drawing/2014/main" id="{F4B13C4E-654B-D698-EAB7-45837B95D87C}"/>
              </a:ext>
            </a:extLst>
          </p:cNvPr>
          <p:cNvSpPr txBox="1"/>
          <p:nvPr/>
        </p:nvSpPr>
        <p:spPr>
          <a:xfrm>
            <a:off x="433137" y="2906329"/>
            <a:ext cx="3788228" cy="2121606"/>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Sortir du modèle de croissance continue, dans lequel le gain de l’un est la perte </a:t>
            </a:r>
            <a:br>
              <a:rPr lang="fr-FR" sz="1600" dirty="0"/>
            </a:br>
            <a:r>
              <a:rPr lang="fr-FR" sz="1600" dirty="0"/>
              <a:t>de l’autre, dans un contexte de tensions sur les ressources </a:t>
            </a:r>
            <a:r>
              <a:rPr lang="fr-FR" sz="1400" i="1" dirty="0">
                <a:solidFill>
                  <a:schemeClr val="tx1">
                    <a:lumMod val="50000"/>
                    <a:lumOff val="50000"/>
                  </a:schemeClr>
                </a:solidFill>
              </a:rPr>
              <a:t>(eau, sols, énergie, etc.)</a:t>
            </a:r>
            <a:endParaRPr lang="fr-FR" sz="1600" i="1" dirty="0">
              <a:solidFill>
                <a:schemeClr val="tx1">
                  <a:lumMod val="50000"/>
                  <a:lumOff val="50000"/>
                </a:schemeClr>
              </a:solidFill>
            </a:endParaRPr>
          </a:p>
          <a:p>
            <a:pPr marL="179388" lvl="1" indent="-179388">
              <a:lnSpc>
                <a:spcPct val="90000"/>
              </a:lnSpc>
              <a:spcBef>
                <a:spcPts val="1000"/>
              </a:spcBef>
              <a:buSzPct val="80000"/>
              <a:buBlip>
                <a:blip r:embed="rId3"/>
              </a:buBlip>
              <a:tabLst>
                <a:tab pos="0" algn="l"/>
              </a:tabLst>
            </a:pPr>
            <a:r>
              <a:rPr lang="fr-FR" sz="1600" dirty="0"/>
              <a:t>Poursuivre et/ou conforter la mise </a:t>
            </a:r>
            <a:br>
              <a:rPr lang="fr-FR" sz="1600" dirty="0"/>
            </a:br>
            <a:r>
              <a:rPr lang="fr-FR" sz="1600" dirty="0"/>
              <a:t>en réseau(x)</a:t>
            </a:r>
          </a:p>
          <a:p>
            <a:pPr marL="179388" lvl="1" indent="-179388">
              <a:lnSpc>
                <a:spcPct val="90000"/>
              </a:lnSpc>
              <a:spcBef>
                <a:spcPts val="1000"/>
              </a:spcBef>
              <a:buSzPct val="80000"/>
              <a:buBlip>
                <a:blip r:embed="rId3"/>
              </a:buBlip>
              <a:tabLst>
                <a:tab pos="0" algn="l"/>
              </a:tabLst>
            </a:pPr>
            <a:r>
              <a:rPr lang="fr-FR" sz="1600" dirty="0"/>
              <a:t>Développer la nature et la qualité </a:t>
            </a:r>
            <a:br>
              <a:rPr lang="fr-FR" sz="1600" dirty="0"/>
            </a:br>
            <a:r>
              <a:rPr lang="fr-FR" sz="1600" dirty="0"/>
              <a:t>des relations</a:t>
            </a:r>
          </a:p>
        </p:txBody>
      </p:sp>
      <p:grpSp>
        <p:nvGrpSpPr>
          <p:cNvPr id="14" name="Groupe 13">
            <a:extLst>
              <a:ext uri="{FF2B5EF4-FFF2-40B4-BE49-F238E27FC236}">
                <a16:creationId xmlns:a16="http://schemas.microsoft.com/office/drawing/2014/main" id="{8BF69DEF-4ACA-0761-2E60-D30DC49E06A3}"/>
              </a:ext>
            </a:extLst>
          </p:cNvPr>
          <p:cNvGrpSpPr/>
          <p:nvPr/>
        </p:nvGrpSpPr>
        <p:grpSpPr>
          <a:xfrm>
            <a:off x="1980945" y="1279027"/>
            <a:ext cx="718112" cy="718112"/>
            <a:chOff x="1980945" y="1279027"/>
            <a:chExt cx="718112" cy="718112"/>
          </a:xfrm>
        </p:grpSpPr>
        <p:sp>
          <p:nvSpPr>
            <p:cNvPr id="5" name="Ellipse 4">
              <a:extLst>
                <a:ext uri="{FF2B5EF4-FFF2-40B4-BE49-F238E27FC236}">
                  <a16:creationId xmlns:a16="http://schemas.microsoft.com/office/drawing/2014/main" id="{DBB3F134-CA93-ABE8-5116-EE4FA1C02850}"/>
                </a:ext>
              </a:extLst>
            </p:cNvPr>
            <p:cNvSpPr/>
            <p:nvPr/>
          </p:nvSpPr>
          <p:spPr>
            <a:xfrm>
              <a:off x="1980945"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descr="Scène de pont contour">
              <a:extLst>
                <a:ext uri="{FF2B5EF4-FFF2-40B4-BE49-F238E27FC236}">
                  <a16:creationId xmlns:a16="http://schemas.microsoft.com/office/drawing/2014/main" id="{802DE7AE-CC0A-802F-37EA-C40A3894CC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70001" y="1368083"/>
              <a:ext cx="540000" cy="540000"/>
            </a:xfrm>
            <a:prstGeom prst="rect">
              <a:avLst/>
            </a:prstGeom>
          </p:spPr>
        </p:pic>
      </p:grpSp>
      <p:pic>
        <p:nvPicPr>
          <p:cNvPr id="7" name="Image 6">
            <a:extLst>
              <a:ext uri="{FF2B5EF4-FFF2-40B4-BE49-F238E27FC236}">
                <a16:creationId xmlns:a16="http://schemas.microsoft.com/office/drawing/2014/main" id="{05B51809-E940-D8A5-7E31-7E0AEE3DBFA7}"/>
              </a:ext>
            </a:extLst>
          </p:cNvPr>
          <p:cNvPicPr>
            <a:picLocks noChangeAspect="1"/>
          </p:cNvPicPr>
          <p:nvPr/>
        </p:nvPicPr>
        <p:blipFill>
          <a:blip r:embed="rId5"/>
          <a:stretch>
            <a:fillRect/>
          </a:stretch>
        </p:blipFill>
        <p:spPr>
          <a:xfrm>
            <a:off x="4410000" y="2034596"/>
            <a:ext cx="4489497" cy="3131526"/>
          </a:xfrm>
          <a:prstGeom prst="rect">
            <a:avLst/>
          </a:prstGeom>
        </p:spPr>
      </p:pic>
    </p:spTree>
    <p:extLst>
      <p:ext uri="{BB962C8B-B14F-4D97-AF65-F5344CB8AC3E}">
        <p14:creationId xmlns:p14="http://schemas.microsoft.com/office/powerpoint/2010/main" val="63572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762B-CD72-9142-F628-123D3624B960}"/>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0B0937F7-5DE5-FFE0-832F-B0944EA81655}"/>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Les objectifs de l’étude et les principaux constats</a:t>
            </a:r>
          </a:p>
        </p:txBody>
      </p:sp>
      <p:grpSp>
        <p:nvGrpSpPr>
          <p:cNvPr id="31" name="Groupe 30">
            <a:extLst>
              <a:ext uri="{FF2B5EF4-FFF2-40B4-BE49-F238E27FC236}">
                <a16:creationId xmlns:a16="http://schemas.microsoft.com/office/drawing/2014/main" id="{2FC4D113-4098-54F9-AF28-28111EB69CCB}"/>
              </a:ext>
            </a:extLst>
          </p:cNvPr>
          <p:cNvGrpSpPr/>
          <p:nvPr/>
        </p:nvGrpSpPr>
        <p:grpSpPr>
          <a:xfrm>
            <a:off x="405741" y="1813173"/>
            <a:ext cx="3960002" cy="3563224"/>
            <a:chOff x="405741" y="1813173"/>
            <a:chExt cx="3960002" cy="4195736"/>
          </a:xfrm>
        </p:grpSpPr>
        <p:sp>
          <p:nvSpPr>
            <p:cNvPr id="2" name="Rectangle : avec coins arrondis en haut 1">
              <a:extLst>
                <a:ext uri="{FF2B5EF4-FFF2-40B4-BE49-F238E27FC236}">
                  <a16:creationId xmlns:a16="http://schemas.microsoft.com/office/drawing/2014/main" id="{7643D2DA-6D28-2710-DDA7-4BD00D1F126F}"/>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093087C9-A1DA-4330-A815-21B63B64C944}"/>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19A45A96-E76A-13E2-AB2A-F79DBD27BEDA}"/>
              </a:ext>
            </a:extLst>
          </p:cNvPr>
          <p:cNvSpPr txBox="1"/>
          <p:nvPr/>
        </p:nvSpPr>
        <p:spPr>
          <a:xfrm>
            <a:off x="952299" y="2268000"/>
            <a:ext cx="2847513" cy="646331"/>
          </a:xfrm>
          <a:prstGeom prst="rect">
            <a:avLst/>
          </a:prstGeom>
          <a:noFill/>
        </p:spPr>
        <p:txBody>
          <a:bodyPr wrap="square" rtlCol="0">
            <a:spAutoFit/>
          </a:bodyPr>
          <a:lstStyle/>
          <a:p>
            <a:pPr algn="ctr"/>
            <a:r>
              <a:rPr lang="fr-FR" b="1" dirty="0">
                <a:latin typeface="Aptos SemiBold" panose="020B0004020202020204" pitchFamily="34" charset="0"/>
              </a:rPr>
              <a:t>Donner à voir les nuances au sein de la région</a:t>
            </a:r>
          </a:p>
        </p:txBody>
      </p:sp>
      <p:sp>
        <p:nvSpPr>
          <p:cNvPr id="9" name="ZoneTexte 8">
            <a:extLst>
              <a:ext uri="{FF2B5EF4-FFF2-40B4-BE49-F238E27FC236}">
                <a16:creationId xmlns:a16="http://schemas.microsoft.com/office/drawing/2014/main" id="{7E2AF894-3B9F-D729-FC44-4A60BEA6CB34}"/>
              </a:ext>
            </a:extLst>
          </p:cNvPr>
          <p:cNvSpPr txBox="1"/>
          <p:nvPr/>
        </p:nvSpPr>
        <p:spPr>
          <a:xfrm>
            <a:off x="585601" y="2988000"/>
            <a:ext cx="3580618" cy="2249847"/>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Montrer l’hétérogénéité des dynamiques entre les différents espaces régionaux et leurs impacts</a:t>
            </a:r>
          </a:p>
          <a:p>
            <a:pPr marL="179388" lvl="1" indent="-179388">
              <a:lnSpc>
                <a:spcPct val="90000"/>
              </a:lnSpc>
              <a:spcBef>
                <a:spcPts val="1000"/>
              </a:spcBef>
              <a:buSzPct val="80000"/>
              <a:buBlip>
                <a:blip r:embed="rId3"/>
              </a:buBlip>
              <a:tabLst>
                <a:tab pos="0" algn="l"/>
              </a:tabLst>
            </a:pPr>
            <a:r>
              <a:rPr lang="fr-FR" sz="1600" dirty="0"/>
              <a:t>Privilégier une approche par bassins de vie, qui sont les territoires vécus</a:t>
            </a:r>
          </a:p>
          <a:p>
            <a:pPr marL="179388" lvl="1" indent="-179388">
              <a:lnSpc>
                <a:spcPct val="90000"/>
              </a:lnSpc>
              <a:spcBef>
                <a:spcPts val="1000"/>
              </a:spcBef>
              <a:buSzPct val="80000"/>
              <a:buBlip>
                <a:blip r:embed="rId3"/>
              </a:buBlip>
              <a:tabLst>
                <a:tab pos="0" algn="l"/>
              </a:tabLst>
            </a:pPr>
            <a:r>
              <a:rPr lang="fr-FR" sz="1600" dirty="0"/>
              <a:t>Aboutir à une typologie de territoires par EPCI</a:t>
            </a:r>
          </a:p>
          <a:p>
            <a:pPr marL="179388" lvl="1" indent="-179388">
              <a:lnSpc>
                <a:spcPct val="90000"/>
              </a:lnSpc>
              <a:spcBef>
                <a:spcPts val="1000"/>
              </a:spcBef>
              <a:buSzPct val="80000"/>
              <a:buBlip>
                <a:blip r:embed="rId3"/>
              </a:buBlip>
              <a:tabLst>
                <a:tab pos="0" algn="l"/>
              </a:tabLst>
            </a:pPr>
            <a:r>
              <a:rPr lang="fr-FR" sz="1600" dirty="0"/>
              <a:t>Analyser les impacts de ces évolutions</a:t>
            </a:r>
          </a:p>
        </p:txBody>
      </p:sp>
      <p:grpSp>
        <p:nvGrpSpPr>
          <p:cNvPr id="30" name="Groupe 29">
            <a:extLst>
              <a:ext uri="{FF2B5EF4-FFF2-40B4-BE49-F238E27FC236}">
                <a16:creationId xmlns:a16="http://schemas.microsoft.com/office/drawing/2014/main" id="{1B08FFE7-AF7D-AEFD-7A37-0B3CB27692E5}"/>
              </a:ext>
            </a:extLst>
          </p:cNvPr>
          <p:cNvGrpSpPr/>
          <p:nvPr/>
        </p:nvGrpSpPr>
        <p:grpSpPr>
          <a:xfrm>
            <a:off x="2026686" y="1265135"/>
            <a:ext cx="718112" cy="718112"/>
            <a:chOff x="2026685" y="1265135"/>
            <a:chExt cx="718112" cy="718112"/>
          </a:xfrm>
        </p:grpSpPr>
        <p:sp>
          <p:nvSpPr>
            <p:cNvPr id="5" name="Ellipse 4">
              <a:extLst>
                <a:ext uri="{FF2B5EF4-FFF2-40B4-BE49-F238E27FC236}">
                  <a16:creationId xmlns:a16="http://schemas.microsoft.com/office/drawing/2014/main" id="{1BAFC9EE-0490-6CA9-C04D-903744A66437}"/>
                </a:ext>
              </a:extLst>
            </p:cNvPr>
            <p:cNvSpPr/>
            <p:nvPr/>
          </p:nvSpPr>
          <p:spPr>
            <a:xfrm>
              <a:off x="2026685" y="1265135"/>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Graphique 28" descr="Intelligence artificielle contour">
              <a:extLst>
                <a:ext uri="{FF2B5EF4-FFF2-40B4-BE49-F238E27FC236}">
                  <a16:creationId xmlns:a16="http://schemas.microsoft.com/office/drawing/2014/main" id="{BF1F7E5A-BF16-EA53-A9FF-2975B610518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741" y="1354191"/>
              <a:ext cx="540000" cy="540000"/>
            </a:xfrm>
            <a:prstGeom prst="rect">
              <a:avLst/>
            </a:prstGeom>
          </p:spPr>
        </p:pic>
      </p:grpSp>
      <p:grpSp>
        <p:nvGrpSpPr>
          <p:cNvPr id="22" name="Groupe 21">
            <a:extLst>
              <a:ext uri="{FF2B5EF4-FFF2-40B4-BE49-F238E27FC236}">
                <a16:creationId xmlns:a16="http://schemas.microsoft.com/office/drawing/2014/main" id="{4753BD40-150E-F3E1-70FE-900AF8755E8F}"/>
              </a:ext>
            </a:extLst>
          </p:cNvPr>
          <p:cNvGrpSpPr/>
          <p:nvPr/>
        </p:nvGrpSpPr>
        <p:grpSpPr>
          <a:xfrm>
            <a:off x="4656944" y="1813173"/>
            <a:ext cx="3960000" cy="4195736"/>
            <a:chOff x="4656944" y="1813173"/>
            <a:chExt cx="3960000" cy="4195736"/>
          </a:xfrm>
        </p:grpSpPr>
        <p:sp>
          <p:nvSpPr>
            <p:cNvPr id="4" name="Rectangle : avec coins arrondis en haut 3">
              <a:extLst>
                <a:ext uri="{FF2B5EF4-FFF2-40B4-BE49-F238E27FC236}">
                  <a16:creationId xmlns:a16="http://schemas.microsoft.com/office/drawing/2014/main" id="{D13CB302-6512-8015-77A0-C84E35A7AC57}"/>
                </a:ext>
              </a:extLst>
            </p:cNvPr>
            <p:cNvSpPr/>
            <p:nvPr/>
          </p:nvSpPr>
          <p:spPr>
            <a:xfrm>
              <a:off x="4656944" y="1813173"/>
              <a:ext cx="3960000"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13EBCCC8-9965-1143-0C8D-92484F5B9C5B}"/>
                </a:ext>
              </a:extLst>
            </p:cNvPr>
            <p:cNvSpPr/>
            <p:nvPr/>
          </p:nvSpPr>
          <p:spPr>
            <a:xfrm rot="10800000">
              <a:off x="4656944"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EFC08D48-C1E7-9821-91F8-D4D69325AFA9}"/>
              </a:ext>
            </a:extLst>
          </p:cNvPr>
          <p:cNvGrpSpPr/>
          <p:nvPr/>
        </p:nvGrpSpPr>
        <p:grpSpPr>
          <a:xfrm>
            <a:off x="6277888" y="1270323"/>
            <a:ext cx="718112" cy="718112"/>
            <a:chOff x="6421867" y="1284215"/>
            <a:chExt cx="718112" cy="718112"/>
          </a:xfrm>
        </p:grpSpPr>
        <p:sp>
          <p:nvSpPr>
            <p:cNvPr id="13" name="Ellipse 12">
              <a:extLst>
                <a:ext uri="{FF2B5EF4-FFF2-40B4-BE49-F238E27FC236}">
                  <a16:creationId xmlns:a16="http://schemas.microsoft.com/office/drawing/2014/main" id="{8CE7EEE8-F7F9-8DFB-49A4-B771CE26FC1C}"/>
                </a:ext>
              </a:extLst>
            </p:cNvPr>
            <p:cNvSpPr/>
            <p:nvPr/>
          </p:nvSpPr>
          <p:spPr>
            <a:xfrm>
              <a:off x="6421867" y="1284215"/>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descr="Carte avec repère avec un remplissage uni">
              <a:extLst>
                <a:ext uri="{FF2B5EF4-FFF2-40B4-BE49-F238E27FC236}">
                  <a16:creationId xmlns:a16="http://schemas.microsoft.com/office/drawing/2014/main" id="{BB41B430-382E-1FEE-F9B1-5D51CF4CF77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11596" y="1376807"/>
              <a:ext cx="538653" cy="538653"/>
            </a:xfrm>
            <a:prstGeom prst="rect">
              <a:avLst/>
            </a:prstGeom>
          </p:spPr>
        </p:pic>
      </p:grpSp>
      <p:sp>
        <p:nvSpPr>
          <p:cNvPr id="17" name="ZoneTexte 16">
            <a:extLst>
              <a:ext uri="{FF2B5EF4-FFF2-40B4-BE49-F238E27FC236}">
                <a16:creationId xmlns:a16="http://schemas.microsoft.com/office/drawing/2014/main" id="{25028C8B-D371-D706-81D7-8FFD95A1E9D5}"/>
              </a:ext>
            </a:extLst>
          </p:cNvPr>
          <p:cNvSpPr txBox="1"/>
          <p:nvPr/>
        </p:nvSpPr>
        <p:spPr>
          <a:xfrm>
            <a:off x="5213188" y="2268000"/>
            <a:ext cx="2847513" cy="369332"/>
          </a:xfrm>
          <a:prstGeom prst="rect">
            <a:avLst/>
          </a:prstGeom>
          <a:noFill/>
        </p:spPr>
        <p:txBody>
          <a:bodyPr wrap="square" rtlCol="0">
            <a:spAutoFit/>
          </a:bodyPr>
          <a:lstStyle/>
          <a:p>
            <a:pPr algn="ctr"/>
            <a:r>
              <a:rPr lang="fr-FR" b="1" dirty="0">
                <a:latin typeface="Aptos SemiBold" panose="020B0004020202020204" pitchFamily="34" charset="0"/>
              </a:rPr>
              <a:t>Une région plutôt atone</a:t>
            </a:r>
          </a:p>
        </p:txBody>
      </p:sp>
      <p:sp>
        <p:nvSpPr>
          <p:cNvPr id="18" name="ZoneTexte 17">
            <a:extLst>
              <a:ext uri="{FF2B5EF4-FFF2-40B4-BE49-F238E27FC236}">
                <a16:creationId xmlns:a16="http://schemas.microsoft.com/office/drawing/2014/main" id="{37F0F58F-D433-99F9-3EEF-A821FE9253B6}"/>
              </a:ext>
            </a:extLst>
          </p:cNvPr>
          <p:cNvSpPr txBox="1"/>
          <p:nvPr/>
        </p:nvSpPr>
        <p:spPr>
          <a:xfrm>
            <a:off x="4801758" y="2702161"/>
            <a:ext cx="3670372" cy="3229602"/>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Avec 5,53 millions d’habitants en 2021, le Grand Est demeure l’une des régions les plus peuplées de France, mais sa dynamique est atone</a:t>
            </a:r>
          </a:p>
          <a:p>
            <a:pPr marL="179388" lvl="1" indent="-179388">
              <a:lnSpc>
                <a:spcPct val="90000"/>
              </a:lnSpc>
              <a:spcBef>
                <a:spcPts val="1000"/>
              </a:spcBef>
              <a:buSzPct val="80000"/>
              <a:buBlip>
                <a:blip r:embed="rId3"/>
              </a:buBlip>
              <a:tabLst>
                <a:tab pos="0" algn="l"/>
              </a:tabLst>
            </a:pPr>
            <a:r>
              <a:rPr lang="fr-FR" sz="1600" dirty="0"/>
              <a:t>Alors qu’elle occupait encore le 4</a:t>
            </a:r>
            <a:r>
              <a:rPr lang="fr-FR" sz="1600" baseline="30000" dirty="0"/>
              <a:t>e</a:t>
            </a:r>
            <a:r>
              <a:rPr lang="fr-FR" sz="1600" dirty="0"/>
              <a:t> rang national en termes de poids </a:t>
            </a:r>
            <a:br>
              <a:rPr lang="fr-FR" sz="1600" dirty="0"/>
            </a:br>
            <a:r>
              <a:rPr lang="fr-FR" sz="1600" dirty="0"/>
              <a:t>de population en 1999, elle se situe désormais au 6</a:t>
            </a:r>
            <a:r>
              <a:rPr lang="fr-FR" sz="1600" baseline="30000" dirty="0"/>
              <a:t>e</a:t>
            </a:r>
            <a:r>
              <a:rPr lang="fr-FR" sz="1600" dirty="0"/>
              <a:t> rang</a:t>
            </a:r>
          </a:p>
          <a:p>
            <a:pPr marL="179388" lvl="1" indent="-179388">
              <a:lnSpc>
                <a:spcPct val="90000"/>
              </a:lnSpc>
              <a:spcBef>
                <a:spcPts val="1000"/>
              </a:spcBef>
              <a:buSzPct val="80000"/>
              <a:buBlip>
                <a:blip r:embed="rId3"/>
              </a:buBlip>
              <a:tabLst>
                <a:tab pos="0" algn="l"/>
              </a:tabLst>
            </a:pPr>
            <a:r>
              <a:rPr lang="fr-FR" sz="1600" dirty="0"/>
              <a:t>La région est marquée par la diminution des naissances et le vieillissement </a:t>
            </a:r>
            <a:br>
              <a:rPr lang="fr-FR" sz="1600" dirty="0"/>
            </a:br>
            <a:r>
              <a:rPr lang="fr-FR" sz="1600" dirty="0"/>
              <a:t>de la population, qui entraîneront </a:t>
            </a:r>
            <a:br>
              <a:rPr lang="fr-FR" sz="1600" dirty="0"/>
            </a:br>
            <a:r>
              <a:rPr lang="fr-FR" sz="1600" dirty="0"/>
              <a:t>des conséquences sur la population active et les emplois</a:t>
            </a:r>
          </a:p>
        </p:txBody>
      </p:sp>
    </p:spTree>
    <p:extLst>
      <p:ext uri="{BB962C8B-B14F-4D97-AF65-F5344CB8AC3E}">
        <p14:creationId xmlns:p14="http://schemas.microsoft.com/office/powerpoint/2010/main" val="109092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1CFF8-3950-00E3-D286-135D937918DC}"/>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6E538680-36E0-B5F7-FA9B-0B441F3D19E6}"/>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Et demain quels scénarios d’évolutions possibles ?</a:t>
            </a:r>
          </a:p>
        </p:txBody>
      </p:sp>
      <p:grpSp>
        <p:nvGrpSpPr>
          <p:cNvPr id="21" name="Groupe 20">
            <a:extLst>
              <a:ext uri="{FF2B5EF4-FFF2-40B4-BE49-F238E27FC236}">
                <a16:creationId xmlns:a16="http://schemas.microsoft.com/office/drawing/2014/main" id="{3665533D-3EB1-FC24-D079-D6CFE81D1A09}"/>
              </a:ext>
            </a:extLst>
          </p:cNvPr>
          <p:cNvGrpSpPr/>
          <p:nvPr/>
        </p:nvGrpSpPr>
        <p:grpSpPr>
          <a:xfrm>
            <a:off x="360000" y="1806298"/>
            <a:ext cx="3960002" cy="4272769"/>
            <a:chOff x="405741" y="1813173"/>
            <a:chExt cx="3960002" cy="4195736"/>
          </a:xfrm>
        </p:grpSpPr>
        <p:sp>
          <p:nvSpPr>
            <p:cNvPr id="2" name="Rectangle : avec coins arrondis en haut 1">
              <a:extLst>
                <a:ext uri="{FF2B5EF4-FFF2-40B4-BE49-F238E27FC236}">
                  <a16:creationId xmlns:a16="http://schemas.microsoft.com/office/drawing/2014/main" id="{DDE21CE3-43CE-8313-3A74-38956D02DAB4}"/>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6DC38DBE-BB3D-B6AF-65B0-AA7E95624A07}"/>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1F15AD5C-2E5D-FF77-05B6-855E788054A2}"/>
              </a:ext>
            </a:extLst>
          </p:cNvPr>
          <p:cNvSpPr txBox="1"/>
          <p:nvPr/>
        </p:nvSpPr>
        <p:spPr>
          <a:xfrm>
            <a:off x="622790" y="2259998"/>
            <a:ext cx="3434422" cy="369332"/>
          </a:xfrm>
          <a:prstGeom prst="rect">
            <a:avLst/>
          </a:prstGeom>
          <a:noFill/>
        </p:spPr>
        <p:txBody>
          <a:bodyPr wrap="square" rtlCol="0">
            <a:spAutoFit/>
          </a:bodyPr>
          <a:lstStyle/>
          <a:p>
            <a:pPr algn="ctr"/>
            <a:r>
              <a:rPr lang="fr-FR" b="1" dirty="0">
                <a:latin typeface="Aptos SemiBold" panose="020B0004020202020204" pitchFamily="34" charset="0"/>
              </a:rPr>
              <a:t>L’effondrement silencieux</a:t>
            </a:r>
          </a:p>
        </p:txBody>
      </p:sp>
      <p:sp>
        <p:nvSpPr>
          <p:cNvPr id="9" name="ZoneTexte 8">
            <a:extLst>
              <a:ext uri="{FF2B5EF4-FFF2-40B4-BE49-F238E27FC236}">
                <a16:creationId xmlns:a16="http://schemas.microsoft.com/office/drawing/2014/main" id="{5C19C9BA-AEA9-CC80-41E0-2C06EBA80D82}"/>
              </a:ext>
            </a:extLst>
          </p:cNvPr>
          <p:cNvSpPr txBox="1"/>
          <p:nvPr/>
        </p:nvSpPr>
        <p:spPr>
          <a:xfrm>
            <a:off x="445887" y="2700969"/>
            <a:ext cx="3788228" cy="3226524"/>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400" dirty="0"/>
              <a:t>Diminution de 20 % de la population d’ici 2050, particulièrement dans les départements déjà en décroissance </a:t>
            </a:r>
            <a:r>
              <a:rPr lang="fr-FR" sz="1200" i="1" dirty="0"/>
              <a:t>(Vosges, Ardennes, Meuse, Haute-Marne)</a:t>
            </a:r>
            <a:endParaRPr lang="fr-FR" sz="1400" i="1" dirty="0">
              <a:solidFill>
                <a:schemeClr val="tx1">
                  <a:lumMod val="50000"/>
                  <a:lumOff val="50000"/>
                </a:schemeClr>
              </a:solidFill>
            </a:endParaRPr>
          </a:p>
          <a:p>
            <a:pPr marL="179388" lvl="1" indent="-179388">
              <a:lnSpc>
                <a:spcPct val="90000"/>
              </a:lnSpc>
              <a:spcBef>
                <a:spcPts val="1000"/>
              </a:spcBef>
              <a:buSzPct val="80000"/>
              <a:buBlip>
                <a:blip r:embed="rId3"/>
              </a:buBlip>
              <a:tabLst>
                <a:tab pos="0" algn="l"/>
              </a:tabLst>
            </a:pPr>
            <a:r>
              <a:rPr lang="fr-FR" sz="1400" dirty="0"/>
              <a:t>Perte de 25 % de la population active</a:t>
            </a:r>
          </a:p>
          <a:p>
            <a:pPr marL="179388" lvl="1" indent="-179388">
              <a:lnSpc>
                <a:spcPct val="90000"/>
              </a:lnSpc>
              <a:spcBef>
                <a:spcPts val="1000"/>
              </a:spcBef>
              <a:buSzPct val="80000"/>
              <a:buBlip>
                <a:blip r:embed="rId3"/>
              </a:buBlip>
              <a:tabLst>
                <a:tab pos="0" algn="l"/>
              </a:tabLst>
            </a:pPr>
            <a:r>
              <a:rPr lang="fr-FR" sz="1400" dirty="0"/>
              <a:t>Désindustrialisation massive</a:t>
            </a:r>
          </a:p>
          <a:p>
            <a:pPr marL="179388" lvl="1" indent="-179388">
              <a:lnSpc>
                <a:spcPct val="90000"/>
              </a:lnSpc>
              <a:spcBef>
                <a:spcPts val="1000"/>
              </a:spcBef>
              <a:buSzPct val="80000"/>
              <a:buBlip>
                <a:blip r:embed="rId3"/>
              </a:buBlip>
              <a:tabLst>
                <a:tab pos="0" algn="l"/>
              </a:tabLst>
            </a:pPr>
            <a:r>
              <a:rPr lang="fr-FR" sz="1400" dirty="0"/>
              <a:t>Fuite des jeunes diplômés vers d’autres régions ou vers l’étranger</a:t>
            </a:r>
          </a:p>
          <a:p>
            <a:pPr marL="179388" lvl="1" indent="-179388">
              <a:lnSpc>
                <a:spcPct val="90000"/>
              </a:lnSpc>
              <a:spcBef>
                <a:spcPts val="1000"/>
              </a:spcBef>
              <a:buSzPct val="80000"/>
              <a:buBlip>
                <a:blip r:embed="rId3"/>
              </a:buBlip>
              <a:tabLst>
                <a:tab pos="0" algn="l"/>
              </a:tabLst>
            </a:pPr>
            <a:r>
              <a:rPr lang="fr-FR" sz="1400" dirty="0"/>
              <a:t>40 % de la population est âgée de 65 ans ou plus</a:t>
            </a:r>
          </a:p>
          <a:p>
            <a:pPr marL="179388" lvl="1" indent="-179388">
              <a:lnSpc>
                <a:spcPct val="90000"/>
              </a:lnSpc>
              <a:spcBef>
                <a:spcPts val="1000"/>
              </a:spcBef>
              <a:buSzPct val="80000"/>
              <a:buBlip>
                <a:blip r:embed="rId3"/>
              </a:buBlip>
              <a:tabLst>
                <a:tab pos="0" algn="l"/>
              </a:tabLst>
            </a:pPr>
            <a:r>
              <a:rPr lang="fr-FR" sz="1400" dirty="0"/>
              <a:t>Explosion des inégalités sociales territoriales, avec aggravation de l’isolement de populations les plus vulnérables</a:t>
            </a:r>
          </a:p>
        </p:txBody>
      </p:sp>
      <p:grpSp>
        <p:nvGrpSpPr>
          <p:cNvPr id="12" name="Groupe 11">
            <a:extLst>
              <a:ext uri="{FF2B5EF4-FFF2-40B4-BE49-F238E27FC236}">
                <a16:creationId xmlns:a16="http://schemas.microsoft.com/office/drawing/2014/main" id="{770AD841-7D74-24BA-0971-3B435F471A0A}"/>
              </a:ext>
            </a:extLst>
          </p:cNvPr>
          <p:cNvGrpSpPr/>
          <p:nvPr/>
        </p:nvGrpSpPr>
        <p:grpSpPr>
          <a:xfrm>
            <a:off x="4750861" y="1791898"/>
            <a:ext cx="3960002" cy="4287169"/>
            <a:chOff x="405741" y="1813173"/>
            <a:chExt cx="3960002" cy="4195736"/>
          </a:xfrm>
        </p:grpSpPr>
        <p:sp>
          <p:nvSpPr>
            <p:cNvPr id="15" name="Rectangle : avec coins arrondis en haut 14">
              <a:extLst>
                <a:ext uri="{FF2B5EF4-FFF2-40B4-BE49-F238E27FC236}">
                  <a16:creationId xmlns:a16="http://schemas.microsoft.com/office/drawing/2014/main" id="{D34615C9-E339-EFC6-E50B-578DE893A60E}"/>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avec coins arrondis en haut 15">
              <a:extLst>
                <a:ext uri="{FF2B5EF4-FFF2-40B4-BE49-F238E27FC236}">
                  <a16:creationId xmlns:a16="http://schemas.microsoft.com/office/drawing/2014/main" id="{8BDB7FBD-587C-81DB-2777-F20C6E635321}"/>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0A16CA95-D4FF-E62B-C86A-C9E016A9C476}"/>
              </a:ext>
            </a:extLst>
          </p:cNvPr>
          <p:cNvSpPr txBox="1"/>
          <p:nvPr/>
        </p:nvSpPr>
        <p:spPr>
          <a:xfrm>
            <a:off x="5013651" y="2245598"/>
            <a:ext cx="3434422" cy="369332"/>
          </a:xfrm>
          <a:prstGeom prst="rect">
            <a:avLst/>
          </a:prstGeom>
          <a:noFill/>
        </p:spPr>
        <p:txBody>
          <a:bodyPr wrap="square" rtlCol="0">
            <a:spAutoFit/>
          </a:bodyPr>
          <a:lstStyle/>
          <a:p>
            <a:pPr algn="ctr"/>
            <a:r>
              <a:rPr lang="fr-FR" b="1" dirty="0">
                <a:latin typeface="Aptos SemiBold" panose="020B0004020202020204" pitchFamily="34" charset="0"/>
              </a:rPr>
              <a:t>L’hyper-métropolisation</a:t>
            </a:r>
          </a:p>
        </p:txBody>
      </p:sp>
      <p:sp>
        <p:nvSpPr>
          <p:cNvPr id="18" name="ZoneTexte 17">
            <a:extLst>
              <a:ext uri="{FF2B5EF4-FFF2-40B4-BE49-F238E27FC236}">
                <a16:creationId xmlns:a16="http://schemas.microsoft.com/office/drawing/2014/main" id="{904B9B01-FAA1-41D5-EFB4-E52E3B1E909F}"/>
              </a:ext>
            </a:extLst>
          </p:cNvPr>
          <p:cNvSpPr txBox="1"/>
          <p:nvPr/>
        </p:nvSpPr>
        <p:spPr>
          <a:xfrm>
            <a:off x="4823998" y="2700969"/>
            <a:ext cx="3788228" cy="3125984"/>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400" dirty="0"/>
              <a:t>La population se concentre dans les 4 pôles principaux </a:t>
            </a:r>
            <a:r>
              <a:rPr lang="fr-FR" sz="1200" i="1" dirty="0"/>
              <a:t>(Strasbourg, Nancy, Metz et Reims)</a:t>
            </a:r>
            <a:endParaRPr lang="fr-FR" sz="1400" i="1" dirty="0"/>
          </a:p>
          <a:p>
            <a:pPr marL="179388" lvl="1" indent="-179388">
              <a:lnSpc>
                <a:spcPct val="90000"/>
              </a:lnSpc>
              <a:spcBef>
                <a:spcPts val="1000"/>
              </a:spcBef>
              <a:buSzPct val="80000"/>
              <a:buBlip>
                <a:blip r:embed="rId3"/>
              </a:buBlip>
              <a:tabLst>
                <a:tab pos="0" algn="l"/>
              </a:tabLst>
            </a:pPr>
            <a:r>
              <a:rPr lang="fr-FR" sz="1400" dirty="0"/>
              <a:t>Ces métropoles captent 80 % des emplois et des investissements, creusant les écarts avec les autres territoires </a:t>
            </a:r>
          </a:p>
          <a:p>
            <a:pPr marL="179388" lvl="1" indent="-179388">
              <a:lnSpc>
                <a:spcPct val="90000"/>
              </a:lnSpc>
              <a:spcBef>
                <a:spcPts val="1000"/>
              </a:spcBef>
              <a:buSzPct val="80000"/>
              <a:buBlip>
                <a:blip r:embed="rId3"/>
              </a:buBlip>
              <a:tabLst>
                <a:tab pos="0" algn="l"/>
              </a:tabLst>
            </a:pPr>
            <a:r>
              <a:rPr lang="fr-FR" sz="1400" dirty="0"/>
              <a:t>Les bassins ruraux et les petites villes deviennent des dortoirs qui se déversent </a:t>
            </a:r>
            <a:br>
              <a:rPr lang="fr-FR" sz="1400" dirty="0"/>
            </a:br>
            <a:r>
              <a:rPr lang="fr-FR" sz="1400" dirty="0"/>
              <a:t>dans ces métropoles, avec un allongement </a:t>
            </a:r>
            <a:br>
              <a:rPr lang="fr-FR" sz="1400" dirty="0"/>
            </a:br>
            <a:r>
              <a:rPr lang="fr-FR" sz="1400" dirty="0"/>
              <a:t>des temps et des distances de déplacement</a:t>
            </a:r>
          </a:p>
          <a:p>
            <a:pPr marL="179388" lvl="1" indent="-179388">
              <a:lnSpc>
                <a:spcPct val="90000"/>
              </a:lnSpc>
              <a:spcBef>
                <a:spcPts val="1000"/>
              </a:spcBef>
              <a:buSzPct val="80000"/>
              <a:buBlip>
                <a:blip r:embed="rId3"/>
              </a:buBlip>
              <a:tabLst>
                <a:tab pos="0" algn="l"/>
              </a:tabLst>
            </a:pPr>
            <a:r>
              <a:rPr lang="fr-FR" sz="1400" dirty="0"/>
              <a:t>Les systèmes de transport sont saturés, les prix de l’immobilier explosent</a:t>
            </a:r>
          </a:p>
          <a:p>
            <a:pPr marL="179388" lvl="1" indent="-179388">
              <a:lnSpc>
                <a:spcPct val="90000"/>
              </a:lnSpc>
              <a:spcBef>
                <a:spcPts val="1000"/>
              </a:spcBef>
              <a:buSzPct val="80000"/>
              <a:buBlip>
                <a:blip r:embed="rId3"/>
              </a:buBlip>
              <a:tabLst>
                <a:tab pos="0" algn="l"/>
              </a:tabLst>
            </a:pPr>
            <a:r>
              <a:rPr lang="fr-FR" sz="1400" dirty="0"/>
              <a:t>Seuls les plus diplômés et fortunés peuvent encore résider dans les métropoles</a:t>
            </a:r>
          </a:p>
        </p:txBody>
      </p:sp>
      <p:grpSp>
        <p:nvGrpSpPr>
          <p:cNvPr id="28" name="Groupe 27">
            <a:extLst>
              <a:ext uri="{FF2B5EF4-FFF2-40B4-BE49-F238E27FC236}">
                <a16:creationId xmlns:a16="http://schemas.microsoft.com/office/drawing/2014/main" id="{372F3E8E-3C78-F2DA-19EA-DB110B8B5240}"/>
              </a:ext>
            </a:extLst>
          </p:cNvPr>
          <p:cNvGrpSpPr/>
          <p:nvPr/>
        </p:nvGrpSpPr>
        <p:grpSpPr>
          <a:xfrm>
            <a:off x="6371806" y="1264627"/>
            <a:ext cx="718112" cy="718112"/>
            <a:chOff x="6371806" y="1264627"/>
            <a:chExt cx="718112" cy="718112"/>
          </a:xfrm>
        </p:grpSpPr>
        <p:sp>
          <p:nvSpPr>
            <p:cNvPr id="20" name="Ellipse 19">
              <a:extLst>
                <a:ext uri="{FF2B5EF4-FFF2-40B4-BE49-F238E27FC236}">
                  <a16:creationId xmlns:a16="http://schemas.microsoft.com/office/drawing/2014/main" id="{09D17D55-2173-100C-21C0-91ADBDFA6B72}"/>
                </a:ext>
              </a:extLst>
            </p:cNvPr>
            <p:cNvSpPr/>
            <p:nvPr/>
          </p:nvSpPr>
          <p:spPr>
            <a:xfrm>
              <a:off x="6371806" y="12646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24" name="Graphique 23" descr="Contour de visage en colère contour">
              <a:extLst>
                <a:ext uri="{FF2B5EF4-FFF2-40B4-BE49-F238E27FC236}">
                  <a16:creationId xmlns:a16="http://schemas.microsoft.com/office/drawing/2014/main" id="{DBEEB4EF-5CC0-12CF-56F5-95A678F4389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60862" y="1353683"/>
              <a:ext cx="540000" cy="540000"/>
            </a:xfrm>
            <a:prstGeom prst="rect">
              <a:avLst/>
            </a:prstGeom>
          </p:spPr>
        </p:pic>
      </p:grpSp>
      <p:grpSp>
        <p:nvGrpSpPr>
          <p:cNvPr id="27" name="Groupe 26">
            <a:extLst>
              <a:ext uri="{FF2B5EF4-FFF2-40B4-BE49-F238E27FC236}">
                <a16:creationId xmlns:a16="http://schemas.microsoft.com/office/drawing/2014/main" id="{1B25EF32-DA49-D089-DCD1-690FB650B0E0}"/>
              </a:ext>
            </a:extLst>
          </p:cNvPr>
          <p:cNvGrpSpPr/>
          <p:nvPr/>
        </p:nvGrpSpPr>
        <p:grpSpPr>
          <a:xfrm>
            <a:off x="1968195" y="1264627"/>
            <a:ext cx="718112" cy="718112"/>
            <a:chOff x="1968195" y="1264627"/>
            <a:chExt cx="718112" cy="718112"/>
          </a:xfrm>
        </p:grpSpPr>
        <p:sp>
          <p:nvSpPr>
            <p:cNvPr id="5" name="Ellipse 4">
              <a:extLst>
                <a:ext uri="{FF2B5EF4-FFF2-40B4-BE49-F238E27FC236}">
                  <a16:creationId xmlns:a16="http://schemas.microsoft.com/office/drawing/2014/main" id="{3E7108AC-9266-17F4-ED81-08299CFFFD84}"/>
                </a:ext>
              </a:extLst>
            </p:cNvPr>
            <p:cNvSpPr/>
            <p:nvPr/>
          </p:nvSpPr>
          <p:spPr>
            <a:xfrm>
              <a:off x="1968195" y="12646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Graphique 25" descr="Contour de visage en colère contour">
              <a:extLst>
                <a:ext uri="{FF2B5EF4-FFF2-40B4-BE49-F238E27FC236}">
                  <a16:creationId xmlns:a16="http://schemas.microsoft.com/office/drawing/2014/main" id="{51A72A48-A964-D40E-DA89-3E290C16FAC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57251" y="1353683"/>
              <a:ext cx="540000" cy="540000"/>
            </a:xfrm>
            <a:prstGeom prst="rect">
              <a:avLst/>
            </a:prstGeom>
          </p:spPr>
        </p:pic>
      </p:grpSp>
    </p:spTree>
    <p:extLst>
      <p:ext uri="{BB962C8B-B14F-4D97-AF65-F5344CB8AC3E}">
        <p14:creationId xmlns:p14="http://schemas.microsoft.com/office/powerpoint/2010/main" val="2498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8928-1ED0-C700-F1EB-1361FC19B211}"/>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70E06733-05E6-54CA-352D-F98A4AD4F71D}"/>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Et demain quels scénarios d’évolutions possibles ?</a:t>
            </a:r>
          </a:p>
        </p:txBody>
      </p:sp>
      <p:grpSp>
        <p:nvGrpSpPr>
          <p:cNvPr id="21" name="Groupe 20">
            <a:extLst>
              <a:ext uri="{FF2B5EF4-FFF2-40B4-BE49-F238E27FC236}">
                <a16:creationId xmlns:a16="http://schemas.microsoft.com/office/drawing/2014/main" id="{D7FF4F2A-FC03-4E76-FE33-B6C15A8DCFAB}"/>
              </a:ext>
            </a:extLst>
          </p:cNvPr>
          <p:cNvGrpSpPr/>
          <p:nvPr/>
        </p:nvGrpSpPr>
        <p:grpSpPr>
          <a:xfrm>
            <a:off x="360000" y="1806298"/>
            <a:ext cx="3960002" cy="4374369"/>
            <a:chOff x="405741" y="1813173"/>
            <a:chExt cx="3960002" cy="4195736"/>
          </a:xfrm>
        </p:grpSpPr>
        <p:sp>
          <p:nvSpPr>
            <p:cNvPr id="2" name="Rectangle : avec coins arrondis en haut 1">
              <a:extLst>
                <a:ext uri="{FF2B5EF4-FFF2-40B4-BE49-F238E27FC236}">
                  <a16:creationId xmlns:a16="http://schemas.microsoft.com/office/drawing/2014/main" id="{EDF56E8D-77F4-E75C-C774-7F4F75015AB1}"/>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AF28DEC4-D8F0-9E81-7941-EFEFEBB57179}"/>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C4FE055E-C27C-3276-CFE1-2F8BD41D5495}"/>
              </a:ext>
            </a:extLst>
          </p:cNvPr>
          <p:cNvSpPr txBox="1"/>
          <p:nvPr/>
        </p:nvSpPr>
        <p:spPr>
          <a:xfrm>
            <a:off x="622790" y="2259998"/>
            <a:ext cx="3434422" cy="369332"/>
          </a:xfrm>
          <a:prstGeom prst="rect">
            <a:avLst/>
          </a:prstGeom>
          <a:noFill/>
        </p:spPr>
        <p:txBody>
          <a:bodyPr wrap="square" rtlCol="0">
            <a:spAutoFit/>
          </a:bodyPr>
          <a:lstStyle/>
          <a:p>
            <a:pPr algn="ctr"/>
            <a:r>
              <a:rPr lang="fr-FR" b="1" dirty="0">
                <a:latin typeface="Aptos SemiBold" panose="020B0004020202020204" pitchFamily="34" charset="0"/>
              </a:rPr>
              <a:t>La renaissance des territoires</a:t>
            </a:r>
          </a:p>
        </p:txBody>
      </p:sp>
      <p:sp>
        <p:nvSpPr>
          <p:cNvPr id="9" name="ZoneTexte 8">
            <a:extLst>
              <a:ext uri="{FF2B5EF4-FFF2-40B4-BE49-F238E27FC236}">
                <a16:creationId xmlns:a16="http://schemas.microsoft.com/office/drawing/2014/main" id="{4AA1C4AD-C765-6287-F43F-A87B84BE2088}"/>
              </a:ext>
            </a:extLst>
          </p:cNvPr>
          <p:cNvSpPr txBox="1"/>
          <p:nvPr/>
        </p:nvSpPr>
        <p:spPr>
          <a:xfrm>
            <a:off x="4836747" y="2694637"/>
            <a:ext cx="3788228" cy="3191643"/>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400" dirty="0"/>
              <a:t>La région gagne des habitants, grâce à une politique familiale ambitieuse qui dope la natalité</a:t>
            </a:r>
          </a:p>
          <a:p>
            <a:pPr marL="179388" lvl="1" indent="-179388">
              <a:lnSpc>
                <a:spcPct val="90000"/>
              </a:lnSpc>
              <a:spcBef>
                <a:spcPts val="1000"/>
              </a:spcBef>
              <a:buSzPct val="80000"/>
              <a:buBlip>
                <a:blip r:embed="rId3"/>
              </a:buBlip>
              <a:tabLst>
                <a:tab pos="0" algn="l"/>
              </a:tabLst>
            </a:pPr>
            <a:r>
              <a:rPr lang="fr-FR" sz="1400" dirty="0"/>
              <a:t>Le développement économique repose sur 4 piliers : Santé et </a:t>
            </a:r>
            <a:r>
              <a:rPr lang="fr-FR" sz="1400" i="1" dirty="0"/>
              <a:t>silver </a:t>
            </a:r>
            <a:r>
              <a:rPr lang="fr-FR" sz="1400" i="1" dirty="0" err="1"/>
              <a:t>economy</a:t>
            </a:r>
            <a:r>
              <a:rPr lang="fr-FR" sz="1400" dirty="0"/>
              <a:t>, Agroécologie et circuits courts, Industrie verte, Tourisme durable, générant des emplois non délocalisables et « télétravaillables »</a:t>
            </a:r>
          </a:p>
          <a:p>
            <a:pPr marL="179388" lvl="1" indent="-179388">
              <a:lnSpc>
                <a:spcPct val="90000"/>
              </a:lnSpc>
              <a:spcBef>
                <a:spcPts val="1000"/>
              </a:spcBef>
              <a:buSzPct val="80000"/>
              <a:buBlip>
                <a:blip r:embed="rId3"/>
              </a:buBlip>
              <a:tabLst>
                <a:tab pos="0" algn="l"/>
              </a:tabLst>
            </a:pPr>
            <a:r>
              <a:rPr lang="fr-FR" sz="1400" dirty="0"/>
              <a:t>Un vaste réseau de véloroutes et de BHNS relie les territoires entre eux</a:t>
            </a:r>
          </a:p>
          <a:p>
            <a:pPr marL="179388" lvl="1" indent="-179388">
              <a:lnSpc>
                <a:spcPct val="90000"/>
              </a:lnSpc>
              <a:spcBef>
                <a:spcPts val="1000"/>
              </a:spcBef>
              <a:buSzPct val="80000"/>
              <a:buBlip>
                <a:blip r:embed="rId3"/>
              </a:buBlip>
              <a:tabLst>
                <a:tab pos="0" algn="l"/>
              </a:tabLst>
            </a:pPr>
            <a:r>
              <a:rPr lang="fr-FR" sz="1400" dirty="0"/>
              <a:t>Les seniors vivent dans des logements adaptés à proximité des services du quotidien et les jeunes ruraux ont les mêmes chances que les citadins</a:t>
            </a:r>
          </a:p>
        </p:txBody>
      </p:sp>
      <p:grpSp>
        <p:nvGrpSpPr>
          <p:cNvPr id="12" name="Groupe 11">
            <a:extLst>
              <a:ext uri="{FF2B5EF4-FFF2-40B4-BE49-F238E27FC236}">
                <a16:creationId xmlns:a16="http://schemas.microsoft.com/office/drawing/2014/main" id="{CBF3DB29-26DA-2942-E29C-049364E136E3}"/>
              </a:ext>
            </a:extLst>
          </p:cNvPr>
          <p:cNvGrpSpPr/>
          <p:nvPr/>
        </p:nvGrpSpPr>
        <p:grpSpPr>
          <a:xfrm>
            <a:off x="4750861" y="1791898"/>
            <a:ext cx="3960002" cy="4388769"/>
            <a:chOff x="405741" y="1813173"/>
            <a:chExt cx="3960002" cy="4195736"/>
          </a:xfrm>
        </p:grpSpPr>
        <p:sp>
          <p:nvSpPr>
            <p:cNvPr id="15" name="Rectangle : avec coins arrondis en haut 14">
              <a:extLst>
                <a:ext uri="{FF2B5EF4-FFF2-40B4-BE49-F238E27FC236}">
                  <a16:creationId xmlns:a16="http://schemas.microsoft.com/office/drawing/2014/main" id="{38623461-AB67-11A1-5466-F3EF7C6DF7F9}"/>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avec coins arrondis en haut 15">
              <a:extLst>
                <a:ext uri="{FF2B5EF4-FFF2-40B4-BE49-F238E27FC236}">
                  <a16:creationId xmlns:a16="http://schemas.microsoft.com/office/drawing/2014/main" id="{8377C427-DC05-C1E7-5423-278EA846C53C}"/>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4AEFDCBE-84C5-3793-6AB8-2DB0C816C169}"/>
              </a:ext>
            </a:extLst>
          </p:cNvPr>
          <p:cNvSpPr txBox="1"/>
          <p:nvPr/>
        </p:nvSpPr>
        <p:spPr>
          <a:xfrm>
            <a:off x="5013651" y="2245598"/>
            <a:ext cx="3434422" cy="369332"/>
          </a:xfrm>
          <a:prstGeom prst="rect">
            <a:avLst/>
          </a:prstGeom>
          <a:noFill/>
        </p:spPr>
        <p:txBody>
          <a:bodyPr wrap="square" rtlCol="0">
            <a:spAutoFit/>
          </a:bodyPr>
          <a:lstStyle/>
          <a:p>
            <a:pPr algn="ctr"/>
            <a:r>
              <a:rPr lang="fr-FR" b="1" dirty="0">
                <a:latin typeface="Aptos SemiBold" panose="020B0004020202020204" pitchFamily="34" charset="0"/>
              </a:rPr>
              <a:t>Équilibre métropoles / rural</a:t>
            </a:r>
          </a:p>
        </p:txBody>
      </p:sp>
      <p:grpSp>
        <p:nvGrpSpPr>
          <p:cNvPr id="25" name="Groupe 24">
            <a:extLst>
              <a:ext uri="{FF2B5EF4-FFF2-40B4-BE49-F238E27FC236}">
                <a16:creationId xmlns:a16="http://schemas.microsoft.com/office/drawing/2014/main" id="{DC0626AD-C442-AE18-CDE0-45C9D5D0DC36}"/>
              </a:ext>
            </a:extLst>
          </p:cNvPr>
          <p:cNvGrpSpPr/>
          <p:nvPr/>
        </p:nvGrpSpPr>
        <p:grpSpPr>
          <a:xfrm>
            <a:off x="1968195" y="1264627"/>
            <a:ext cx="718112" cy="718112"/>
            <a:chOff x="1968195" y="1264627"/>
            <a:chExt cx="718112" cy="718112"/>
          </a:xfrm>
        </p:grpSpPr>
        <p:sp>
          <p:nvSpPr>
            <p:cNvPr id="5" name="Ellipse 4">
              <a:extLst>
                <a:ext uri="{FF2B5EF4-FFF2-40B4-BE49-F238E27FC236}">
                  <a16:creationId xmlns:a16="http://schemas.microsoft.com/office/drawing/2014/main" id="{85EE86C6-1A47-142E-1BF1-D761B64E99A4}"/>
                </a:ext>
              </a:extLst>
            </p:cNvPr>
            <p:cNvSpPr/>
            <p:nvPr/>
          </p:nvSpPr>
          <p:spPr>
            <a:xfrm>
              <a:off x="1968195" y="12646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Ruban contour">
              <a:extLst>
                <a:ext uri="{FF2B5EF4-FFF2-40B4-BE49-F238E27FC236}">
                  <a16:creationId xmlns:a16="http://schemas.microsoft.com/office/drawing/2014/main" id="{BF552FC7-C42A-FBE6-01DD-7E528B06574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57251" y="1353683"/>
              <a:ext cx="540000" cy="540000"/>
            </a:xfrm>
            <a:prstGeom prst="rect">
              <a:avLst/>
            </a:prstGeom>
          </p:spPr>
        </p:pic>
      </p:grpSp>
      <p:grpSp>
        <p:nvGrpSpPr>
          <p:cNvPr id="26" name="Groupe 25">
            <a:extLst>
              <a:ext uri="{FF2B5EF4-FFF2-40B4-BE49-F238E27FC236}">
                <a16:creationId xmlns:a16="http://schemas.microsoft.com/office/drawing/2014/main" id="{DB11143B-B373-CD09-7635-78FD53E550E4}"/>
              </a:ext>
            </a:extLst>
          </p:cNvPr>
          <p:cNvGrpSpPr/>
          <p:nvPr/>
        </p:nvGrpSpPr>
        <p:grpSpPr>
          <a:xfrm>
            <a:off x="6371806" y="1264627"/>
            <a:ext cx="718112" cy="718112"/>
            <a:chOff x="6371806" y="1264627"/>
            <a:chExt cx="718112" cy="718112"/>
          </a:xfrm>
        </p:grpSpPr>
        <p:sp>
          <p:nvSpPr>
            <p:cNvPr id="20" name="Ellipse 19">
              <a:extLst>
                <a:ext uri="{FF2B5EF4-FFF2-40B4-BE49-F238E27FC236}">
                  <a16:creationId xmlns:a16="http://schemas.microsoft.com/office/drawing/2014/main" id="{FFA4AA22-3AAA-3959-7361-DA93455A2CD2}"/>
                </a:ext>
              </a:extLst>
            </p:cNvPr>
            <p:cNvSpPr/>
            <p:nvPr/>
          </p:nvSpPr>
          <p:spPr>
            <a:xfrm>
              <a:off x="6371806" y="12646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9" name="Graphique 18" descr="Ruban contour">
              <a:extLst>
                <a:ext uri="{FF2B5EF4-FFF2-40B4-BE49-F238E27FC236}">
                  <a16:creationId xmlns:a16="http://schemas.microsoft.com/office/drawing/2014/main" id="{B39D7E41-92A5-BA72-791B-168636A6907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60862" y="1353683"/>
              <a:ext cx="540000" cy="540000"/>
            </a:xfrm>
            <a:prstGeom prst="rect">
              <a:avLst/>
            </a:prstGeom>
          </p:spPr>
        </p:pic>
      </p:grpSp>
      <p:sp>
        <p:nvSpPr>
          <p:cNvPr id="27" name="ZoneTexte 26">
            <a:extLst>
              <a:ext uri="{FF2B5EF4-FFF2-40B4-BE49-F238E27FC236}">
                <a16:creationId xmlns:a16="http://schemas.microsoft.com/office/drawing/2014/main" id="{F09519CC-7355-F5DF-22A9-CD318E8C37CC}"/>
              </a:ext>
            </a:extLst>
          </p:cNvPr>
          <p:cNvSpPr txBox="1"/>
          <p:nvPr/>
        </p:nvSpPr>
        <p:spPr>
          <a:xfrm>
            <a:off x="445886" y="2694636"/>
            <a:ext cx="3788228" cy="3448123"/>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400" dirty="0"/>
              <a:t>La population se stabilise, en limitant </a:t>
            </a:r>
            <a:br>
              <a:rPr lang="fr-FR" sz="1400" dirty="0"/>
            </a:br>
            <a:r>
              <a:rPr lang="fr-FR" sz="1400" dirty="0"/>
              <a:t>sa décroissance</a:t>
            </a:r>
          </a:p>
          <a:p>
            <a:pPr marL="179388" lvl="1" indent="-179388">
              <a:lnSpc>
                <a:spcPct val="90000"/>
              </a:lnSpc>
              <a:spcBef>
                <a:spcPts val="1000"/>
              </a:spcBef>
              <a:buSzPct val="80000"/>
              <a:buBlip>
                <a:blip r:embed="rId3"/>
              </a:buBlip>
              <a:tabLst>
                <a:tab pos="0" algn="l"/>
              </a:tabLst>
            </a:pPr>
            <a:r>
              <a:rPr lang="fr-FR" sz="1400" dirty="0"/>
              <a:t>La natalité est relancée grâce au retour </a:t>
            </a:r>
            <a:br>
              <a:rPr lang="fr-FR" sz="1400" dirty="0"/>
            </a:br>
            <a:r>
              <a:rPr lang="fr-FR" sz="1400" dirty="0"/>
              <a:t>des jeunes et à l’accueil de migrants</a:t>
            </a:r>
          </a:p>
          <a:p>
            <a:pPr marL="179388" lvl="1" indent="-179388">
              <a:lnSpc>
                <a:spcPct val="90000"/>
              </a:lnSpc>
              <a:spcBef>
                <a:spcPts val="1000"/>
              </a:spcBef>
              <a:buSzPct val="80000"/>
              <a:buBlip>
                <a:blip r:embed="rId3"/>
              </a:buBlip>
              <a:tabLst>
                <a:tab pos="0" algn="l"/>
              </a:tabLst>
            </a:pPr>
            <a:r>
              <a:rPr lang="fr-FR" sz="1400" dirty="0"/>
              <a:t>L’économie présentielle est dynamique</a:t>
            </a:r>
          </a:p>
          <a:p>
            <a:pPr marL="179388" lvl="1" indent="-179388">
              <a:lnSpc>
                <a:spcPct val="90000"/>
              </a:lnSpc>
              <a:spcBef>
                <a:spcPts val="1000"/>
              </a:spcBef>
              <a:buSzPct val="80000"/>
              <a:buBlip>
                <a:blip r:embed="rId3"/>
              </a:buBlip>
              <a:tabLst>
                <a:tab pos="0" algn="l"/>
              </a:tabLst>
            </a:pPr>
            <a:r>
              <a:rPr lang="fr-FR" sz="1400" dirty="0"/>
              <a:t>La coopération économique transfrontalière intègre les bassins luxembourgeois, bâlois et de Sarrebruck</a:t>
            </a:r>
          </a:p>
          <a:p>
            <a:pPr marL="179388" lvl="1" indent="-179388">
              <a:lnSpc>
                <a:spcPct val="90000"/>
              </a:lnSpc>
              <a:spcBef>
                <a:spcPts val="1000"/>
              </a:spcBef>
              <a:buSzPct val="80000"/>
              <a:buBlip>
                <a:blip r:embed="rId3"/>
              </a:buBlip>
              <a:tabLst>
                <a:tab pos="0" algn="l"/>
              </a:tabLst>
            </a:pPr>
            <a:r>
              <a:rPr lang="fr-FR" sz="1400" dirty="0"/>
              <a:t>Les villes moyennes sont revitalisées et </a:t>
            </a:r>
            <a:br>
              <a:rPr lang="fr-FR" sz="1400" dirty="0"/>
            </a:br>
            <a:r>
              <a:rPr lang="fr-FR" sz="1400" dirty="0"/>
              <a:t>les campagnes sont vivantes</a:t>
            </a:r>
          </a:p>
          <a:p>
            <a:pPr marL="179388" lvl="1" indent="-179388">
              <a:lnSpc>
                <a:spcPct val="90000"/>
              </a:lnSpc>
              <a:spcBef>
                <a:spcPts val="1000"/>
              </a:spcBef>
              <a:buSzPct val="80000"/>
              <a:buBlip>
                <a:blip r:embed="rId3"/>
              </a:buBlip>
              <a:tabLst>
                <a:tab pos="0" algn="l"/>
              </a:tabLst>
            </a:pPr>
            <a:r>
              <a:rPr lang="fr-FR" sz="1400" dirty="0"/>
              <a:t>La solidarité territoriale s’appuie sur un fonds dédié, qui permet d’assurer la mixité générationnelle et la diffusion de la culture </a:t>
            </a:r>
            <a:br>
              <a:rPr lang="fr-FR" sz="1400" dirty="0"/>
            </a:br>
            <a:r>
              <a:rPr lang="fr-FR" sz="1400" dirty="0"/>
              <a:t>en renforçant le lien social</a:t>
            </a:r>
          </a:p>
        </p:txBody>
      </p:sp>
    </p:spTree>
    <p:extLst>
      <p:ext uri="{BB962C8B-B14F-4D97-AF65-F5344CB8AC3E}">
        <p14:creationId xmlns:p14="http://schemas.microsoft.com/office/powerpoint/2010/main" val="111942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95736" y="4725144"/>
            <a:ext cx="6336704" cy="697627"/>
          </a:xfrm>
          <a:prstGeom prst="rect">
            <a:avLst/>
          </a:prstGeom>
          <a:noFill/>
          <a:ln w="3175" cap="sq">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ts val="200"/>
              </a:spcBef>
              <a:spcAft>
                <a:spcPts val="20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alibri" pitchFamily="34" charset="0"/>
                <a:ea typeface="+mn-ea"/>
                <a:cs typeface="Arial" charset="0"/>
              </a:rPr>
              <a:t>Pilotes : </a:t>
            </a:r>
            <a:r>
              <a:rPr kumimoji="0" lang="fr-FR" sz="1200" b="0" i="0" u="none" strike="noStrike" kern="1200" cap="none" spc="0" normalizeH="0" baseline="0" noProof="0">
                <a:ln>
                  <a:noFill/>
                </a:ln>
                <a:solidFill>
                  <a:srgbClr val="000000"/>
                </a:solidFill>
                <a:effectLst/>
                <a:uLnTx/>
                <a:uFillTx/>
                <a:latin typeface="Calibri" pitchFamily="34" charset="0"/>
                <a:ea typeface="+mn-ea"/>
                <a:cs typeface="Arial" charset="0"/>
              </a:rPr>
              <a:t>Vincent FLICKINGER (ADEUS), Laurent MONTOUX (SCALEN)</a:t>
            </a:r>
          </a:p>
          <a:p>
            <a:pPr marL="0" marR="0" lvl="0" indent="0" algn="l" defTabSz="914400" rtl="0" eaLnBrk="0" fontAlgn="base" latinLnBrk="0" hangingPunct="0">
              <a:lnSpc>
                <a:spcPct val="100000"/>
              </a:lnSpc>
              <a:spcBef>
                <a:spcPts val="200"/>
              </a:spcBef>
              <a:spcAft>
                <a:spcPts val="20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alibri" pitchFamily="34" charset="0"/>
                <a:ea typeface="+mn-ea"/>
                <a:cs typeface="Arial" charset="0"/>
              </a:rPr>
              <a:t>Équipe projet : </a:t>
            </a:r>
            <a:r>
              <a:rPr kumimoji="0" lang="fr-FR" sz="1200" b="0" i="0" u="none" strike="noStrike" kern="1200" cap="none" spc="0" normalizeH="0" baseline="0" noProof="0">
                <a:ln>
                  <a:noFill/>
                </a:ln>
                <a:solidFill>
                  <a:srgbClr val="000000"/>
                </a:solidFill>
                <a:effectLst/>
                <a:uLnTx/>
                <a:uFillTx/>
                <a:latin typeface="Calibri" pitchFamily="34" charset="0"/>
                <a:ea typeface="+mn-ea"/>
                <a:cs typeface="Arial" charset="0"/>
              </a:rPr>
              <a:t>Klervi ANTHOINE et Jennifer KEITH (AFUT Sud Alsace), Marie-Charlotte DEVIN (AGURAM), Stéphane BERNARD (AUDRR), Christophe MELE (AUDC), Michaël VOLLOT (AGAPE)</a:t>
            </a:r>
          </a:p>
        </p:txBody>
      </p:sp>
      <p:sp>
        <p:nvSpPr>
          <p:cNvPr id="3" name="ZoneTexte 2">
            <a:extLst>
              <a:ext uri="{FF2B5EF4-FFF2-40B4-BE49-F238E27FC236}">
                <a16:creationId xmlns:a16="http://schemas.microsoft.com/office/drawing/2014/main" id="{F84F381F-0653-263C-6604-763B3300159D}"/>
              </a:ext>
            </a:extLst>
          </p:cNvPr>
          <p:cNvSpPr txBox="1"/>
          <p:nvPr/>
        </p:nvSpPr>
        <p:spPr>
          <a:xfrm>
            <a:off x="4352067" y="2132856"/>
            <a:ext cx="432048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a:ln>
                  <a:noFill/>
                </a:ln>
                <a:solidFill>
                  <a:srgbClr val="000000"/>
                </a:solidFill>
                <a:effectLst/>
                <a:uLnTx/>
                <a:uFillTx/>
                <a:latin typeface="Calibri" pitchFamily="34" charset="0"/>
                <a:ea typeface="+mn-ea"/>
                <a:cs typeface="Arial" charset="0"/>
              </a:rPr>
              <a:t>Merci de votre attention</a:t>
            </a:r>
          </a:p>
        </p:txBody>
      </p:sp>
      <p:grpSp>
        <p:nvGrpSpPr>
          <p:cNvPr id="4" name="Groupe 3">
            <a:extLst>
              <a:ext uri="{FF2B5EF4-FFF2-40B4-BE49-F238E27FC236}">
                <a16:creationId xmlns:a16="http://schemas.microsoft.com/office/drawing/2014/main" id="{347355B2-4192-DF48-E327-87D9F758B514}"/>
              </a:ext>
            </a:extLst>
          </p:cNvPr>
          <p:cNvGrpSpPr/>
          <p:nvPr/>
        </p:nvGrpSpPr>
        <p:grpSpPr>
          <a:xfrm>
            <a:off x="3240000" y="540000"/>
            <a:ext cx="5354177" cy="288000"/>
            <a:chOff x="3394267" y="5877272"/>
            <a:chExt cx="5354177" cy="288000"/>
          </a:xfrm>
        </p:grpSpPr>
        <p:pic>
          <p:nvPicPr>
            <p:cNvPr id="5" name="Image 4" descr="Une image contenant texte, Police, Graphique, graphisme&#10;&#10;Description générée automatiquement">
              <a:extLst>
                <a:ext uri="{FF2B5EF4-FFF2-40B4-BE49-F238E27FC236}">
                  <a16:creationId xmlns:a16="http://schemas.microsoft.com/office/drawing/2014/main" id="{869685EC-FDCE-9AD7-4E8E-44393D6288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740" y="5877272"/>
              <a:ext cx="1053704" cy="288000"/>
            </a:xfrm>
            <a:prstGeom prst="rect">
              <a:avLst/>
            </a:prstGeom>
            <a:noFill/>
            <a:ln>
              <a:noFill/>
            </a:ln>
          </p:spPr>
        </p:pic>
        <p:pic>
          <p:nvPicPr>
            <p:cNvPr id="6" name="Image 5" descr="Une image contenant texte, Police, Graphique, logo&#10;&#10;Description générée automatiquement">
              <a:extLst>
                <a:ext uri="{FF2B5EF4-FFF2-40B4-BE49-F238E27FC236}">
                  <a16:creationId xmlns:a16="http://schemas.microsoft.com/office/drawing/2014/main" id="{B9A82AFF-27F9-82FA-DD26-2DBFA4C68B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918" y="5877272"/>
              <a:ext cx="401822" cy="288000"/>
            </a:xfrm>
            <a:prstGeom prst="rect">
              <a:avLst/>
            </a:prstGeom>
            <a:noFill/>
            <a:ln>
              <a:noFill/>
            </a:ln>
          </p:spPr>
        </p:pic>
        <p:pic>
          <p:nvPicPr>
            <p:cNvPr id="7" name="Image 6" descr="Une image contenant Police, texte, Graphique, blanc&#10;&#10;Description générée automatiquement">
              <a:extLst>
                <a:ext uri="{FF2B5EF4-FFF2-40B4-BE49-F238E27FC236}">
                  <a16:creationId xmlns:a16="http://schemas.microsoft.com/office/drawing/2014/main" id="{D5F33F74-D7AD-A5D2-A0DF-87CD40B04A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512" y="5877272"/>
              <a:ext cx="850798" cy="288000"/>
            </a:xfrm>
            <a:prstGeom prst="rect">
              <a:avLst/>
            </a:prstGeom>
            <a:noFill/>
            <a:ln>
              <a:noFill/>
            </a:ln>
          </p:spPr>
        </p:pic>
        <p:pic>
          <p:nvPicPr>
            <p:cNvPr id="8" name="Image 7" descr="Une image contenant texte, Police, Graphique, logo&#10;&#10;Description générée automatiquement">
              <a:extLst>
                <a:ext uri="{FF2B5EF4-FFF2-40B4-BE49-F238E27FC236}">
                  <a16:creationId xmlns:a16="http://schemas.microsoft.com/office/drawing/2014/main" id="{24A04211-18F0-83B4-3561-BD01899D17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9630" y="5877272"/>
              <a:ext cx="594665" cy="288000"/>
            </a:xfrm>
            <a:prstGeom prst="rect">
              <a:avLst/>
            </a:prstGeom>
            <a:noFill/>
            <a:ln>
              <a:noFill/>
            </a:ln>
          </p:spPr>
        </p:pic>
        <p:pic>
          <p:nvPicPr>
            <p:cNvPr id="9" name="Image 8" descr="Une image contenant Police, texte, Graphique, logo&#10;&#10;Description générée automatiquement">
              <a:extLst>
                <a:ext uri="{FF2B5EF4-FFF2-40B4-BE49-F238E27FC236}">
                  <a16:creationId xmlns:a16="http://schemas.microsoft.com/office/drawing/2014/main" id="{A763E7C2-603F-7B9B-EA13-EF58B7CF1F83}"/>
                </a:ext>
              </a:extLst>
            </p:cNvPr>
            <p:cNvPicPr>
              <a:picLocks noChangeAspect="1"/>
            </p:cNvPicPr>
            <p:nvPr/>
          </p:nvPicPr>
          <p:blipFill>
            <a:blip r:embed="rId7"/>
            <a:stretch>
              <a:fillRect/>
            </a:stretch>
          </p:blipFill>
          <p:spPr>
            <a:xfrm>
              <a:off x="4503060" y="5877272"/>
              <a:ext cx="913132" cy="288000"/>
            </a:xfrm>
            <a:prstGeom prst="rect">
              <a:avLst/>
            </a:prstGeom>
          </p:spPr>
        </p:pic>
        <p:pic>
          <p:nvPicPr>
            <p:cNvPr id="10" name="Image 9" descr="Une image contenant texte, Police, Graphique, logo&#10;&#10;Description générée automatiquement">
              <a:extLst>
                <a:ext uri="{FF2B5EF4-FFF2-40B4-BE49-F238E27FC236}">
                  <a16:creationId xmlns:a16="http://schemas.microsoft.com/office/drawing/2014/main" id="{2727ABCD-0E5E-D0C7-B950-A1A46609388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5053" b="22371"/>
            <a:stretch/>
          </p:blipFill>
          <p:spPr bwMode="auto">
            <a:xfrm>
              <a:off x="7075615" y="5877272"/>
              <a:ext cx="547804" cy="288000"/>
            </a:xfrm>
            <a:prstGeom prst="rect">
              <a:avLst/>
            </a:prstGeom>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62F407EF-9B4E-EEFE-B18C-3F57CA989E39}"/>
                </a:ext>
              </a:extLst>
            </p:cNvPr>
            <p:cNvPicPr>
              <a:picLocks noChangeAspect="1"/>
            </p:cNvPicPr>
            <p:nvPr/>
          </p:nvPicPr>
          <p:blipFill>
            <a:blip r:embed="rId9"/>
            <a:stretch>
              <a:fillRect/>
            </a:stretch>
          </p:blipFill>
          <p:spPr>
            <a:xfrm>
              <a:off x="3394267" y="5877272"/>
              <a:ext cx="524444" cy="288000"/>
            </a:xfrm>
            <a:prstGeom prst="rect">
              <a:avLst/>
            </a:prstGeom>
          </p:spPr>
        </p:pic>
      </p:grpSp>
    </p:spTree>
    <p:extLst>
      <p:ext uri="{BB962C8B-B14F-4D97-AF65-F5344CB8AC3E}">
        <p14:creationId xmlns:p14="http://schemas.microsoft.com/office/powerpoint/2010/main" val="11380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Un grand quart nord-est en perte de vitesse</a:t>
            </a:r>
          </a:p>
        </p:txBody>
      </p:sp>
      <p:grpSp>
        <p:nvGrpSpPr>
          <p:cNvPr id="27" name="Groupe 26">
            <a:extLst>
              <a:ext uri="{FF2B5EF4-FFF2-40B4-BE49-F238E27FC236}">
                <a16:creationId xmlns:a16="http://schemas.microsoft.com/office/drawing/2014/main" id="{8DE52DFC-8661-D1A2-1D32-00AE59619C94}"/>
              </a:ext>
            </a:extLst>
          </p:cNvPr>
          <p:cNvGrpSpPr/>
          <p:nvPr/>
        </p:nvGrpSpPr>
        <p:grpSpPr>
          <a:xfrm>
            <a:off x="4572000" y="2024435"/>
            <a:ext cx="4103316" cy="3937690"/>
            <a:chOff x="1498296" y="940194"/>
            <a:chExt cx="5903713" cy="5640605"/>
          </a:xfrm>
        </p:grpSpPr>
        <p:pic>
          <p:nvPicPr>
            <p:cNvPr id="7" name="Image 6">
              <a:extLst>
                <a:ext uri="{FF2B5EF4-FFF2-40B4-BE49-F238E27FC236}">
                  <a16:creationId xmlns:a16="http://schemas.microsoft.com/office/drawing/2014/main" id="{F1CE8E50-C8EB-7B25-5009-202473DD3412}"/>
                </a:ext>
              </a:extLst>
            </p:cNvPr>
            <p:cNvPicPr>
              <a:picLocks noChangeAspect="1"/>
            </p:cNvPicPr>
            <p:nvPr/>
          </p:nvPicPr>
          <p:blipFill>
            <a:blip r:embed="rId3"/>
            <a:stretch>
              <a:fillRect/>
            </a:stretch>
          </p:blipFill>
          <p:spPr>
            <a:xfrm>
              <a:off x="1498296" y="1106376"/>
              <a:ext cx="5852903" cy="5474423"/>
            </a:xfrm>
            <a:prstGeom prst="rect">
              <a:avLst/>
            </a:prstGeom>
          </p:spPr>
        </p:pic>
        <p:pic>
          <p:nvPicPr>
            <p:cNvPr id="17" name="Image 16">
              <a:extLst>
                <a:ext uri="{FF2B5EF4-FFF2-40B4-BE49-F238E27FC236}">
                  <a16:creationId xmlns:a16="http://schemas.microsoft.com/office/drawing/2014/main" id="{ED635223-64EB-371D-A728-405064A9FFE1}"/>
                </a:ext>
              </a:extLst>
            </p:cNvPr>
            <p:cNvPicPr>
              <a:picLocks noChangeAspect="1"/>
            </p:cNvPicPr>
            <p:nvPr/>
          </p:nvPicPr>
          <p:blipFill>
            <a:blip r:embed="rId4"/>
            <a:stretch>
              <a:fillRect/>
            </a:stretch>
          </p:blipFill>
          <p:spPr>
            <a:xfrm>
              <a:off x="4668959" y="6215121"/>
              <a:ext cx="2095682" cy="205758"/>
            </a:xfrm>
            <a:prstGeom prst="rect">
              <a:avLst/>
            </a:prstGeom>
          </p:spPr>
        </p:pic>
        <p:sp>
          <p:nvSpPr>
            <p:cNvPr id="23" name="ZoneTexte 22">
              <a:extLst>
                <a:ext uri="{FF2B5EF4-FFF2-40B4-BE49-F238E27FC236}">
                  <a16:creationId xmlns:a16="http://schemas.microsoft.com/office/drawing/2014/main" id="{31E84C19-DDF7-D0B1-C869-F15218C6618E}"/>
                </a:ext>
              </a:extLst>
            </p:cNvPr>
            <p:cNvSpPr txBox="1"/>
            <p:nvPr/>
          </p:nvSpPr>
          <p:spPr>
            <a:xfrm>
              <a:off x="4852799" y="940194"/>
              <a:ext cx="2498400" cy="794027"/>
            </a:xfrm>
            <a:prstGeom prst="rect">
              <a:avLst/>
            </a:prstGeom>
            <a:solidFill>
              <a:schemeClr val="bg1"/>
            </a:solidFill>
          </p:spPr>
          <p:txBody>
            <a:bodyPr wrap="square" rtlCol="0" anchor="ctr" anchorCtr="0">
              <a:spAutoFit/>
            </a:bodyPr>
            <a:lstStyle/>
            <a:p>
              <a:r>
                <a:rPr lang="fr-FR" sz="900" b="1" dirty="0"/>
                <a:t>Taux de croissance annuelle moyen de la population entre 1999 et 2021</a:t>
              </a:r>
            </a:p>
          </p:txBody>
        </p:sp>
        <p:pic>
          <p:nvPicPr>
            <p:cNvPr id="25" name="Image 24">
              <a:extLst>
                <a:ext uri="{FF2B5EF4-FFF2-40B4-BE49-F238E27FC236}">
                  <a16:creationId xmlns:a16="http://schemas.microsoft.com/office/drawing/2014/main" id="{D2CF07FC-DB11-B1F2-CB96-53547FAADA87}"/>
                </a:ext>
              </a:extLst>
            </p:cNvPr>
            <p:cNvPicPr>
              <a:picLocks noChangeAspect="1"/>
            </p:cNvPicPr>
            <p:nvPr/>
          </p:nvPicPr>
          <p:blipFill>
            <a:blip r:embed="rId5"/>
            <a:stretch>
              <a:fillRect/>
            </a:stretch>
          </p:blipFill>
          <p:spPr>
            <a:xfrm>
              <a:off x="2314137" y="6064358"/>
              <a:ext cx="795259" cy="327460"/>
            </a:xfrm>
            <a:prstGeom prst="rect">
              <a:avLst/>
            </a:prstGeom>
          </p:spPr>
        </p:pic>
        <p:sp>
          <p:nvSpPr>
            <p:cNvPr id="26" name="ZoneTexte 25">
              <a:extLst>
                <a:ext uri="{FF2B5EF4-FFF2-40B4-BE49-F238E27FC236}">
                  <a16:creationId xmlns:a16="http://schemas.microsoft.com/office/drawing/2014/main" id="{750A2E90-310F-A8D4-D328-AE076CEB7EB6}"/>
                </a:ext>
              </a:extLst>
            </p:cNvPr>
            <p:cNvSpPr txBox="1"/>
            <p:nvPr/>
          </p:nvSpPr>
          <p:spPr>
            <a:xfrm rot="16200000">
              <a:off x="5930461" y="3989653"/>
              <a:ext cx="2633121" cy="309974"/>
            </a:xfrm>
            <a:prstGeom prst="rect">
              <a:avLst/>
            </a:prstGeom>
            <a:solidFill>
              <a:schemeClr val="bg1"/>
            </a:solidFill>
          </p:spPr>
          <p:txBody>
            <a:bodyPr wrap="square" rtlCol="0" anchor="ctr" anchorCtr="0">
              <a:spAutoFit/>
            </a:bodyPr>
            <a:lstStyle/>
            <a:p>
              <a:r>
                <a:rPr lang="fr-FR" sz="800" i="1" dirty="0"/>
                <a:t>Source : INSEE – Séries historiques 2021</a:t>
              </a:r>
            </a:p>
          </p:txBody>
        </p:sp>
      </p:grpSp>
      <p:grpSp>
        <p:nvGrpSpPr>
          <p:cNvPr id="2" name="Groupe 1">
            <a:extLst>
              <a:ext uri="{FF2B5EF4-FFF2-40B4-BE49-F238E27FC236}">
                <a16:creationId xmlns:a16="http://schemas.microsoft.com/office/drawing/2014/main" id="{F0B26A15-2E07-D558-8CD9-715A87AA8606}"/>
              </a:ext>
            </a:extLst>
          </p:cNvPr>
          <p:cNvGrpSpPr/>
          <p:nvPr/>
        </p:nvGrpSpPr>
        <p:grpSpPr>
          <a:xfrm>
            <a:off x="503999" y="1849173"/>
            <a:ext cx="3960000" cy="4195736"/>
            <a:chOff x="4656944" y="1813173"/>
            <a:chExt cx="3960000" cy="4195736"/>
          </a:xfrm>
        </p:grpSpPr>
        <p:sp>
          <p:nvSpPr>
            <p:cNvPr id="3" name="Rectangle : avec coins arrondis en haut 2">
              <a:extLst>
                <a:ext uri="{FF2B5EF4-FFF2-40B4-BE49-F238E27FC236}">
                  <a16:creationId xmlns:a16="http://schemas.microsoft.com/office/drawing/2014/main" id="{7926D194-2CCE-3BE7-87AB-72FE65520C5E}"/>
                </a:ext>
              </a:extLst>
            </p:cNvPr>
            <p:cNvSpPr/>
            <p:nvPr/>
          </p:nvSpPr>
          <p:spPr>
            <a:xfrm>
              <a:off x="4656944" y="1813173"/>
              <a:ext cx="3960000"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 avec coins arrondis en haut 3">
              <a:extLst>
                <a:ext uri="{FF2B5EF4-FFF2-40B4-BE49-F238E27FC236}">
                  <a16:creationId xmlns:a16="http://schemas.microsoft.com/office/drawing/2014/main" id="{CA7219B8-50DA-3D98-299C-B26C606BD734}"/>
                </a:ext>
              </a:extLst>
            </p:cNvPr>
            <p:cNvSpPr/>
            <p:nvPr/>
          </p:nvSpPr>
          <p:spPr>
            <a:xfrm rot="10800000">
              <a:off x="4656944"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 name="Groupe 4">
            <a:extLst>
              <a:ext uri="{FF2B5EF4-FFF2-40B4-BE49-F238E27FC236}">
                <a16:creationId xmlns:a16="http://schemas.microsoft.com/office/drawing/2014/main" id="{178F73D3-700F-FA76-3566-505CBD248E62}"/>
              </a:ext>
            </a:extLst>
          </p:cNvPr>
          <p:cNvGrpSpPr/>
          <p:nvPr/>
        </p:nvGrpSpPr>
        <p:grpSpPr>
          <a:xfrm>
            <a:off x="2124943" y="1306323"/>
            <a:ext cx="718112" cy="718112"/>
            <a:chOff x="6421867" y="1284215"/>
            <a:chExt cx="718112" cy="718112"/>
          </a:xfrm>
        </p:grpSpPr>
        <p:sp>
          <p:nvSpPr>
            <p:cNvPr id="8" name="Ellipse 7">
              <a:extLst>
                <a:ext uri="{FF2B5EF4-FFF2-40B4-BE49-F238E27FC236}">
                  <a16:creationId xmlns:a16="http://schemas.microsoft.com/office/drawing/2014/main" id="{8100CD85-D9FB-7E1F-012E-2B1800290F84}"/>
                </a:ext>
              </a:extLst>
            </p:cNvPr>
            <p:cNvSpPr/>
            <p:nvPr/>
          </p:nvSpPr>
          <p:spPr>
            <a:xfrm>
              <a:off x="6421867" y="1284215"/>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descr="Carte avec repère avec un remplissage uni">
              <a:extLst>
                <a:ext uri="{FF2B5EF4-FFF2-40B4-BE49-F238E27FC236}">
                  <a16:creationId xmlns:a16="http://schemas.microsoft.com/office/drawing/2014/main" id="{81E8D269-AA70-765A-1BB2-298A4790B48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11596" y="1376807"/>
              <a:ext cx="538653" cy="538653"/>
            </a:xfrm>
            <a:prstGeom prst="rect">
              <a:avLst/>
            </a:prstGeom>
          </p:spPr>
        </p:pic>
      </p:grpSp>
      <p:sp>
        <p:nvSpPr>
          <p:cNvPr id="10" name="ZoneTexte 9">
            <a:extLst>
              <a:ext uri="{FF2B5EF4-FFF2-40B4-BE49-F238E27FC236}">
                <a16:creationId xmlns:a16="http://schemas.microsoft.com/office/drawing/2014/main" id="{DD900601-EAC6-71E9-AB1B-52E0D3B5C5B0}"/>
              </a:ext>
            </a:extLst>
          </p:cNvPr>
          <p:cNvSpPr txBox="1"/>
          <p:nvPr/>
        </p:nvSpPr>
        <p:spPr>
          <a:xfrm>
            <a:off x="1060243" y="2304000"/>
            <a:ext cx="2847513" cy="369332"/>
          </a:xfrm>
          <a:prstGeom prst="rect">
            <a:avLst/>
          </a:prstGeom>
          <a:noFill/>
        </p:spPr>
        <p:txBody>
          <a:bodyPr wrap="square" rtlCol="0">
            <a:spAutoFit/>
          </a:bodyPr>
          <a:lstStyle/>
          <a:p>
            <a:pPr algn="ctr"/>
            <a:r>
              <a:rPr lang="fr-FR" b="1" dirty="0">
                <a:latin typeface="Aptos SemiBold" panose="020B0004020202020204" pitchFamily="34" charset="0"/>
              </a:rPr>
              <a:t>Transition démographique</a:t>
            </a:r>
          </a:p>
        </p:txBody>
      </p:sp>
      <p:sp>
        <p:nvSpPr>
          <p:cNvPr id="11" name="ZoneTexte 10">
            <a:extLst>
              <a:ext uri="{FF2B5EF4-FFF2-40B4-BE49-F238E27FC236}">
                <a16:creationId xmlns:a16="http://schemas.microsoft.com/office/drawing/2014/main" id="{042EB495-917D-68C9-0C3F-EB8D4FE00476}"/>
              </a:ext>
            </a:extLst>
          </p:cNvPr>
          <p:cNvSpPr txBox="1"/>
          <p:nvPr/>
        </p:nvSpPr>
        <p:spPr>
          <a:xfrm>
            <a:off x="648813" y="2738161"/>
            <a:ext cx="3670372" cy="3191643"/>
          </a:xfrm>
          <a:prstGeom prst="rect">
            <a:avLst/>
          </a:prstGeom>
          <a:noFill/>
        </p:spPr>
        <p:txBody>
          <a:bodyPr wrap="square" rtlCol="0">
            <a:spAutoFit/>
          </a:bodyPr>
          <a:lstStyle/>
          <a:p>
            <a:pPr marL="179388" lvl="1" indent="-179388">
              <a:lnSpc>
                <a:spcPct val="90000"/>
              </a:lnSpc>
              <a:spcBef>
                <a:spcPts val="1000"/>
              </a:spcBef>
              <a:buSzPct val="80000"/>
              <a:buBlip>
                <a:blip r:embed="rId7"/>
              </a:buBlip>
              <a:tabLst>
                <a:tab pos="0" algn="l"/>
              </a:tabLst>
            </a:pPr>
            <a:r>
              <a:rPr lang="fr-FR" sz="1400" dirty="0"/>
              <a:t>La décroissance démographique ne se limite plus à quelques territoires en difficulté, mais tend à devenir une réalité pour de nombreuses collectivités</a:t>
            </a:r>
          </a:p>
          <a:p>
            <a:pPr marL="179388" lvl="1" indent="-179388">
              <a:lnSpc>
                <a:spcPct val="90000"/>
              </a:lnSpc>
              <a:spcBef>
                <a:spcPts val="1000"/>
              </a:spcBef>
              <a:buSzPct val="80000"/>
              <a:buBlip>
                <a:blip r:embed="rId7"/>
              </a:buBlip>
              <a:tabLst>
                <a:tab pos="0" algn="l"/>
              </a:tabLst>
            </a:pPr>
            <a:r>
              <a:rPr lang="fr-FR" sz="1400" dirty="0"/>
              <a:t>Le millésime 2023 du recensement de la population fait apparaître que 41 % des EPCI français ont perdu des habitants en 6 ans</a:t>
            </a:r>
          </a:p>
          <a:p>
            <a:pPr marL="179388" lvl="1" indent="-179388">
              <a:lnSpc>
                <a:spcPct val="90000"/>
              </a:lnSpc>
              <a:spcBef>
                <a:spcPts val="1000"/>
              </a:spcBef>
              <a:buSzPct val="80000"/>
              <a:buBlip>
                <a:blip r:embed="rId7"/>
              </a:buBlip>
              <a:tabLst>
                <a:tab pos="0" algn="l"/>
              </a:tabLst>
            </a:pPr>
            <a:r>
              <a:rPr lang="fr-FR" sz="1400" dirty="0"/>
              <a:t>Cette réalité demeure encore largement ignorée, notamment dans les politiques d’aménagement et de planification encore structurées autour de l’objectif de croissance</a:t>
            </a:r>
          </a:p>
          <a:p>
            <a:pPr marL="179388" lvl="1" indent="-179388">
              <a:lnSpc>
                <a:spcPct val="90000"/>
              </a:lnSpc>
              <a:spcBef>
                <a:spcPts val="1000"/>
              </a:spcBef>
              <a:buSzPct val="80000"/>
              <a:buBlip>
                <a:blip r:embed="rId7"/>
              </a:buBlip>
              <a:tabLst>
                <a:tab pos="0" algn="l"/>
              </a:tabLst>
            </a:pPr>
            <a:r>
              <a:rPr lang="fr-FR" sz="1400" dirty="0"/>
              <a:t>Comment anticiper et accompagner cette dynamique pour en limiter les effets négatifs?</a:t>
            </a:r>
          </a:p>
        </p:txBody>
      </p:sp>
    </p:spTree>
    <p:extLst>
      <p:ext uri="{BB962C8B-B14F-4D97-AF65-F5344CB8AC3E}">
        <p14:creationId xmlns:p14="http://schemas.microsoft.com/office/powerpoint/2010/main" val="5681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FED76-E7ED-4D66-FD82-5C4BE89063C2}"/>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8606305D-A768-7EB7-5030-D7B5431DD2F3}"/>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Des variations démographiques qui structurent le territoire</a:t>
            </a:r>
          </a:p>
        </p:txBody>
      </p:sp>
      <p:pic>
        <p:nvPicPr>
          <p:cNvPr id="4" name="Image 3">
            <a:extLst>
              <a:ext uri="{FF2B5EF4-FFF2-40B4-BE49-F238E27FC236}">
                <a16:creationId xmlns:a16="http://schemas.microsoft.com/office/drawing/2014/main" id="{9A07CF1C-BB64-0105-4C5F-87FFD4D0B048}"/>
              </a:ext>
            </a:extLst>
          </p:cNvPr>
          <p:cNvPicPr>
            <a:picLocks noChangeAspect="1"/>
          </p:cNvPicPr>
          <p:nvPr/>
        </p:nvPicPr>
        <p:blipFill>
          <a:blip r:embed="rId3"/>
          <a:stretch>
            <a:fillRect/>
          </a:stretch>
        </p:blipFill>
        <p:spPr>
          <a:xfrm>
            <a:off x="4572000" y="2106549"/>
            <a:ext cx="4180255" cy="3586827"/>
          </a:xfrm>
          <a:prstGeom prst="rect">
            <a:avLst/>
          </a:prstGeom>
        </p:spPr>
      </p:pic>
      <p:grpSp>
        <p:nvGrpSpPr>
          <p:cNvPr id="2" name="Groupe 1">
            <a:extLst>
              <a:ext uri="{FF2B5EF4-FFF2-40B4-BE49-F238E27FC236}">
                <a16:creationId xmlns:a16="http://schemas.microsoft.com/office/drawing/2014/main" id="{FDDFF320-B24B-96B9-142E-9F4EABA39217}"/>
              </a:ext>
            </a:extLst>
          </p:cNvPr>
          <p:cNvGrpSpPr/>
          <p:nvPr/>
        </p:nvGrpSpPr>
        <p:grpSpPr>
          <a:xfrm>
            <a:off x="485593" y="2158774"/>
            <a:ext cx="3960000" cy="3071260"/>
            <a:chOff x="4656944" y="1813173"/>
            <a:chExt cx="3960000" cy="4195736"/>
          </a:xfrm>
        </p:grpSpPr>
        <p:sp>
          <p:nvSpPr>
            <p:cNvPr id="3" name="Rectangle : avec coins arrondis en haut 2">
              <a:extLst>
                <a:ext uri="{FF2B5EF4-FFF2-40B4-BE49-F238E27FC236}">
                  <a16:creationId xmlns:a16="http://schemas.microsoft.com/office/drawing/2014/main" id="{15AAC5EF-32ED-67BD-ADFC-DF65016EA6BB}"/>
                </a:ext>
              </a:extLst>
            </p:cNvPr>
            <p:cNvSpPr/>
            <p:nvPr/>
          </p:nvSpPr>
          <p:spPr>
            <a:xfrm>
              <a:off x="4656944" y="1813173"/>
              <a:ext cx="3960000"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 avec coins arrondis en haut 4">
              <a:extLst>
                <a:ext uri="{FF2B5EF4-FFF2-40B4-BE49-F238E27FC236}">
                  <a16:creationId xmlns:a16="http://schemas.microsoft.com/office/drawing/2014/main" id="{EBBA3396-FBA9-7155-DBB5-73BA640EB19F}"/>
                </a:ext>
              </a:extLst>
            </p:cNvPr>
            <p:cNvSpPr/>
            <p:nvPr/>
          </p:nvSpPr>
          <p:spPr>
            <a:xfrm rot="10800000">
              <a:off x="4656944"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 name="Groupe 6">
            <a:extLst>
              <a:ext uri="{FF2B5EF4-FFF2-40B4-BE49-F238E27FC236}">
                <a16:creationId xmlns:a16="http://schemas.microsoft.com/office/drawing/2014/main" id="{C1CB71EC-46C2-77E4-C352-22F08EBC81D6}"/>
              </a:ext>
            </a:extLst>
          </p:cNvPr>
          <p:cNvGrpSpPr/>
          <p:nvPr/>
        </p:nvGrpSpPr>
        <p:grpSpPr>
          <a:xfrm>
            <a:off x="2106537" y="1615923"/>
            <a:ext cx="718112" cy="718112"/>
            <a:chOff x="6421867" y="1284215"/>
            <a:chExt cx="718112" cy="718112"/>
          </a:xfrm>
        </p:grpSpPr>
        <p:sp>
          <p:nvSpPr>
            <p:cNvPr id="8" name="Ellipse 7">
              <a:extLst>
                <a:ext uri="{FF2B5EF4-FFF2-40B4-BE49-F238E27FC236}">
                  <a16:creationId xmlns:a16="http://schemas.microsoft.com/office/drawing/2014/main" id="{BCBD5956-432B-EF07-AF12-1257DFE4051B}"/>
                </a:ext>
              </a:extLst>
            </p:cNvPr>
            <p:cNvSpPr/>
            <p:nvPr/>
          </p:nvSpPr>
          <p:spPr>
            <a:xfrm>
              <a:off x="6421867" y="1284215"/>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descr="Carte avec repère avec un remplissage uni">
              <a:extLst>
                <a:ext uri="{FF2B5EF4-FFF2-40B4-BE49-F238E27FC236}">
                  <a16:creationId xmlns:a16="http://schemas.microsoft.com/office/drawing/2014/main" id="{9348E748-4AEA-4CC2-65EE-C9857C1B3E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11596" y="1376807"/>
              <a:ext cx="538653" cy="538653"/>
            </a:xfrm>
            <a:prstGeom prst="rect">
              <a:avLst/>
            </a:prstGeom>
          </p:spPr>
        </p:pic>
      </p:grpSp>
      <p:sp>
        <p:nvSpPr>
          <p:cNvPr id="10" name="ZoneTexte 9">
            <a:extLst>
              <a:ext uri="{FF2B5EF4-FFF2-40B4-BE49-F238E27FC236}">
                <a16:creationId xmlns:a16="http://schemas.microsoft.com/office/drawing/2014/main" id="{F95706F6-240A-E02D-C9E1-04A8157C967F}"/>
              </a:ext>
            </a:extLst>
          </p:cNvPr>
          <p:cNvSpPr txBox="1"/>
          <p:nvPr/>
        </p:nvSpPr>
        <p:spPr>
          <a:xfrm>
            <a:off x="1060242" y="2445302"/>
            <a:ext cx="2847513" cy="369332"/>
          </a:xfrm>
          <a:prstGeom prst="rect">
            <a:avLst/>
          </a:prstGeom>
          <a:noFill/>
        </p:spPr>
        <p:txBody>
          <a:bodyPr wrap="square" rtlCol="0">
            <a:spAutoFit/>
          </a:bodyPr>
          <a:lstStyle/>
          <a:p>
            <a:pPr algn="ctr"/>
            <a:r>
              <a:rPr lang="fr-FR" b="1" dirty="0">
                <a:latin typeface="Aptos SemiBold" panose="020B0004020202020204" pitchFamily="34" charset="0"/>
              </a:rPr>
              <a:t>Densités contrastées</a:t>
            </a:r>
          </a:p>
        </p:txBody>
      </p:sp>
      <p:sp>
        <p:nvSpPr>
          <p:cNvPr id="11" name="ZoneTexte 10">
            <a:extLst>
              <a:ext uri="{FF2B5EF4-FFF2-40B4-BE49-F238E27FC236}">
                <a16:creationId xmlns:a16="http://schemas.microsoft.com/office/drawing/2014/main" id="{B9D0C010-8081-4399-1242-4F2C5CA9F083}"/>
              </a:ext>
            </a:extLst>
          </p:cNvPr>
          <p:cNvSpPr txBox="1"/>
          <p:nvPr/>
        </p:nvSpPr>
        <p:spPr>
          <a:xfrm>
            <a:off x="648812" y="3072330"/>
            <a:ext cx="3670372" cy="1900007"/>
          </a:xfrm>
          <a:prstGeom prst="rect">
            <a:avLst/>
          </a:prstGeom>
          <a:noFill/>
        </p:spPr>
        <p:txBody>
          <a:bodyPr wrap="square" rtlCol="0">
            <a:spAutoFit/>
          </a:bodyPr>
          <a:lstStyle/>
          <a:p>
            <a:pPr marL="179388" lvl="1" indent="-179388">
              <a:lnSpc>
                <a:spcPct val="90000"/>
              </a:lnSpc>
              <a:spcBef>
                <a:spcPts val="1000"/>
              </a:spcBef>
              <a:buSzPct val="80000"/>
              <a:buBlip>
                <a:blip r:embed="rId5"/>
              </a:buBlip>
              <a:tabLst>
                <a:tab pos="0" algn="l"/>
              </a:tabLst>
            </a:pPr>
            <a:r>
              <a:rPr lang="fr-FR" sz="1400" dirty="0"/>
              <a:t>Le Grand Est s’organise autour de 163 bassins de vie urbains et ruraux, qui ne s’opposent pas, mais se complètent</a:t>
            </a:r>
          </a:p>
          <a:p>
            <a:pPr marL="179388" lvl="1" indent="-179388">
              <a:lnSpc>
                <a:spcPct val="90000"/>
              </a:lnSpc>
              <a:spcBef>
                <a:spcPts val="1000"/>
              </a:spcBef>
              <a:buSzPct val="80000"/>
              <a:buBlip>
                <a:blip r:embed="rId5"/>
              </a:buBlip>
              <a:tabLst>
                <a:tab pos="0" algn="l"/>
              </a:tabLst>
            </a:pPr>
            <a:r>
              <a:rPr lang="fr-FR" sz="1400" dirty="0"/>
              <a:t>Les bassins de vie urbains concentrent les deux tiers de la population sur 30 % de la superficie régionale</a:t>
            </a:r>
          </a:p>
          <a:p>
            <a:pPr marL="179388" lvl="1" indent="-179388">
              <a:lnSpc>
                <a:spcPct val="90000"/>
              </a:lnSpc>
              <a:spcBef>
                <a:spcPts val="1000"/>
              </a:spcBef>
              <a:buSzPct val="80000"/>
              <a:buBlip>
                <a:blip r:embed="rId5"/>
              </a:buBlip>
              <a:tabLst>
                <a:tab pos="0" algn="l"/>
              </a:tabLst>
            </a:pPr>
            <a:r>
              <a:rPr lang="fr-FR" sz="1400" dirty="0"/>
              <a:t>Les bassins de vie ruraux rassemblent le tiers de la population du 70 %</a:t>
            </a:r>
          </a:p>
        </p:txBody>
      </p:sp>
    </p:spTree>
    <p:extLst>
      <p:ext uri="{BB962C8B-B14F-4D97-AF65-F5344CB8AC3E}">
        <p14:creationId xmlns:p14="http://schemas.microsoft.com/office/powerpoint/2010/main" val="409137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52A5C-C74B-32C1-58A5-74CB2E329AED}"/>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D213FEBA-9072-C885-7260-E59BA7E001BC}"/>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Des variations démographiques qui structurent le territoire</a:t>
            </a:r>
          </a:p>
        </p:txBody>
      </p:sp>
      <p:pic>
        <p:nvPicPr>
          <p:cNvPr id="3" name="Image 2">
            <a:extLst>
              <a:ext uri="{FF2B5EF4-FFF2-40B4-BE49-F238E27FC236}">
                <a16:creationId xmlns:a16="http://schemas.microsoft.com/office/drawing/2014/main" id="{D17A9501-3C21-F769-72B4-699D69E9ED91}"/>
              </a:ext>
            </a:extLst>
          </p:cNvPr>
          <p:cNvPicPr>
            <a:picLocks noChangeAspect="1"/>
          </p:cNvPicPr>
          <p:nvPr/>
        </p:nvPicPr>
        <p:blipFill>
          <a:blip r:embed="rId3"/>
          <a:stretch>
            <a:fillRect/>
          </a:stretch>
        </p:blipFill>
        <p:spPr>
          <a:xfrm>
            <a:off x="4445593" y="1885583"/>
            <a:ext cx="4416484" cy="3751518"/>
          </a:xfrm>
          <a:prstGeom prst="rect">
            <a:avLst/>
          </a:prstGeom>
        </p:spPr>
      </p:pic>
      <p:grpSp>
        <p:nvGrpSpPr>
          <p:cNvPr id="2" name="Groupe 1">
            <a:extLst>
              <a:ext uri="{FF2B5EF4-FFF2-40B4-BE49-F238E27FC236}">
                <a16:creationId xmlns:a16="http://schemas.microsoft.com/office/drawing/2014/main" id="{50462168-AFAB-F1CF-1368-270376C79C16}"/>
              </a:ext>
            </a:extLst>
          </p:cNvPr>
          <p:cNvGrpSpPr/>
          <p:nvPr/>
        </p:nvGrpSpPr>
        <p:grpSpPr>
          <a:xfrm>
            <a:off x="485593" y="1885582"/>
            <a:ext cx="3960000" cy="4108817"/>
            <a:chOff x="4656944" y="1813173"/>
            <a:chExt cx="3960000" cy="4195736"/>
          </a:xfrm>
        </p:grpSpPr>
        <p:sp>
          <p:nvSpPr>
            <p:cNvPr id="4" name="Rectangle : avec coins arrondis en haut 3">
              <a:extLst>
                <a:ext uri="{FF2B5EF4-FFF2-40B4-BE49-F238E27FC236}">
                  <a16:creationId xmlns:a16="http://schemas.microsoft.com/office/drawing/2014/main" id="{E4C6B94C-362A-9006-5EF3-0B32A1155840}"/>
                </a:ext>
              </a:extLst>
            </p:cNvPr>
            <p:cNvSpPr/>
            <p:nvPr/>
          </p:nvSpPr>
          <p:spPr>
            <a:xfrm>
              <a:off x="4656944" y="1813173"/>
              <a:ext cx="3960000"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 avec coins arrondis en haut 4">
              <a:extLst>
                <a:ext uri="{FF2B5EF4-FFF2-40B4-BE49-F238E27FC236}">
                  <a16:creationId xmlns:a16="http://schemas.microsoft.com/office/drawing/2014/main" id="{87DA3EA4-6E72-CFA7-212C-AE1F61E4A629}"/>
                </a:ext>
              </a:extLst>
            </p:cNvPr>
            <p:cNvSpPr/>
            <p:nvPr/>
          </p:nvSpPr>
          <p:spPr>
            <a:xfrm rot="10800000">
              <a:off x="4656944"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 name="Groupe 6">
            <a:extLst>
              <a:ext uri="{FF2B5EF4-FFF2-40B4-BE49-F238E27FC236}">
                <a16:creationId xmlns:a16="http://schemas.microsoft.com/office/drawing/2014/main" id="{913868B6-CDA0-7A40-B1D2-096687A4C10F}"/>
              </a:ext>
            </a:extLst>
          </p:cNvPr>
          <p:cNvGrpSpPr/>
          <p:nvPr/>
        </p:nvGrpSpPr>
        <p:grpSpPr>
          <a:xfrm>
            <a:off x="2106537" y="1342732"/>
            <a:ext cx="718112" cy="718112"/>
            <a:chOff x="6421867" y="1284215"/>
            <a:chExt cx="718112" cy="718112"/>
          </a:xfrm>
        </p:grpSpPr>
        <p:sp>
          <p:nvSpPr>
            <p:cNvPr id="8" name="Ellipse 7">
              <a:extLst>
                <a:ext uri="{FF2B5EF4-FFF2-40B4-BE49-F238E27FC236}">
                  <a16:creationId xmlns:a16="http://schemas.microsoft.com/office/drawing/2014/main" id="{95412E3E-F3A9-666B-5AE6-7933B45CA70F}"/>
                </a:ext>
              </a:extLst>
            </p:cNvPr>
            <p:cNvSpPr/>
            <p:nvPr/>
          </p:nvSpPr>
          <p:spPr>
            <a:xfrm>
              <a:off x="6421867" y="1284215"/>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descr="Carte avec repère avec un remplissage uni">
              <a:extLst>
                <a:ext uri="{FF2B5EF4-FFF2-40B4-BE49-F238E27FC236}">
                  <a16:creationId xmlns:a16="http://schemas.microsoft.com/office/drawing/2014/main" id="{7150EB45-65E5-9623-D778-ADD889D878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11596" y="1376807"/>
              <a:ext cx="538653" cy="538653"/>
            </a:xfrm>
            <a:prstGeom prst="rect">
              <a:avLst/>
            </a:prstGeom>
          </p:spPr>
        </p:pic>
      </p:grpSp>
      <p:sp>
        <p:nvSpPr>
          <p:cNvPr id="10" name="ZoneTexte 9">
            <a:extLst>
              <a:ext uri="{FF2B5EF4-FFF2-40B4-BE49-F238E27FC236}">
                <a16:creationId xmlns:a16="http://schemas.microsoft.com/office/drawing/2014/main" id="{11B08F0F-1295-B833-63E6-6DAF3123B8EE}"/>
              </a:ext>
            </a:extLst>
          </p:cNvPr>
          <p:cNvSpPr txBox="1"/>
          <p:nvPr/>
        </p:nvSpPr>
        <p:spPr>
          <a:xfrm>
            <a:off x="1060242" y="2172111"/>
            <a:ext cx="2847513" cy="369332"/>
          </a:xfrm>
          <a:prstGeom prst="rect">
            <a:avLst/>
          </a:prstGeom>
          <a:noFill/>
        </p:spPr>
        <p:txBody>
          <a:bodyPr wrap="square" rtlCol="0">
            <a:spAutoFit/>
          </a:bodyPr>
          <a:lstStyle/>
          <a:p>
            <a:pPr algn="ctr"/>
            <a:r>
              <a:rPr lang="fr-FR" b="1" dirty="0">
                <a:latin typeface="Aptos SemiBold" panose="020B0004020202020204" pitchFamily="34" charset="0"/>
              </a:rPr>
              <a:t>Configurations multiples</a:t>
            </a:r>
          </a:p>
        </p:txBody>
      </p:sp>
      <p:sp>
        <p:nvSpPr>
          <p:cNvPr id="11" name="ZoneTexte 10">
            <a:extLst>
              <a:ext uri="{FF2B5EF4-FFF2-40B4-BE49-F238E27FC236}">
                <a16:creationId xmlns:a16="http://schemas.microsoft.com/office/drawing/2014/main" id="{3550DCE1-F261-7040-11D1-C461A7F76575}"/>
              </a:ext>
            </a:extLst>
          </p:cNvPr>
          <p:cNvSpPr txBox="1"/>
          <p:nvPr/>
        </p:nvSpPr>
        <p:spPr>
          <a:xfrm>
            <a:off x="650757" y="2603694"/>
            <a:ext cx="3670372" cy="3191643"/>
          </a:xfrm>
          <a:prstGeom prst="rect">
            <a:avLst/>
          </a:prstGeom>
          <a:noFill/>
        </p:spPr>
        <p:txBody>
          <a:bodyPr wrap="square" rtlCol="0">
            <a:spAutoFit/>
          </a:bodyPr>
          <a:lstStyle/>
          <a:p>
            <a:pPr marL="179388" lvl="1" indent="-179388">
              <a:lnSpc>
                <a:spcPct val="90000"/>
              </a:lnSpc>
              <a:spcBef>
                <a:spcPts val="1000"/>
              </a:spcBef>
              <a:buSzPct val="80000"/>
              <a:buBlip>
                <a:blip r:embed="rId5"/>
              </a:buBlip>
              <a:tabLst>
                <a:tab pos="0" algn="l"/>
              </a:tabLst>
            </a:pPr>
            <a:r>
              <a:rPr lang="fr-FR" sz="1400" dirty="0"/>
              <a:t>Les variations démographiques entre 1999 et 2021, par périodes intercensitaires illustrent les contrastes internes à la région par bassin de vie</a:t>
            </a:r>
          </a:p>
          <a:p>
            <a:pPr marL="179388" lvl="1" indent="-179388">
              <a:lnSpc>
                <a:spcPct val="90000"/>
              </a:lnSpc>
              <a:spcBef>
                <a:spcPts val="1000"/>
              </a:spcBef>
              <a:buSzPct val="80000"/>
              <a:buBlip>
                <a:blip r:embed="rId5"/>
              </a:buBlip>
              <a:tabLst>
                <a:tab pos="0" algn="l"/>
              </a:tabLst>
            </a:pPr>
            <a:r>
              <a:rPr lang="fr-FR" sz="1400" dirty="0"/>
              <a:t>La plaine d’Alsace, le sillon lorrain et les bassins de vie de Troyes et de Reims et leurs environs sont animés par des dynamiques de croissance</a:t>
            </a:r>
          </a:p>
          <a:p>
            <a:pPr marL="179388" lvl="1" indent="-179388">
              <a:lnSpc>
                <a:spcPct val="90000"/>
              </a:lnSpc>
              <a:spcBef>
                <a:spcPts val="1000"/>
              </a:spcBef>
              <a:buSzPct val="80000"/>
              <a:buBlip>
                <a:blip r:embed="rId5"/>
              </a:buBlip>
              <a:tabLst>
                <a:tab pos="0" algn="l"/>
              </a:tabLst>
            </a:pPr>
            <a:r>
              <a:rPr lang="fr-FR" sz="1400" dirty="0"/>
              <a:t>Une grande écharpe de la pointe de Givet à Chaumont et en remontant le massif vosgien est clairement engagée dans une dynamique de décroissance chronique de la population</a:t>
            </a:r>
          </a:p>
          <a:p>
            <a:pPr marL="179388" lvl="1" indent="-179388">
              <a:lnSpc>
                <a:spcPct val="90000"/>
              </a:lnSpc>
              <a:spcBef>
                <a:spcPts val="1000"/>
              </a:spcBef>
              <a:buSzPct val="80000"/>
              <a:buBlip>
                <a:blip r:embed="rId5"/>
              </a:buBlip>
              <a:tabLst>
                <a:tab pos="0" algn="l"/>
              </a:tabLst>
            </a:pPr>
            <a:r>
              <a:rPr lang="fr-FR" sz="1400" dirty="0"/>
              <a:t>Par choix ou par contrainte, certains ménages se sont éloignés des plus grands pôles</a:t>
            </a:r>
          </a:p>
        </p:txBody>
      </p:sp>
    </p:spTree>
    <p:extLst>
      <p:ext uri="{BB962C8B-B14F-4D97-AF65-F5344CB8AC3E}">
        <p14:creationId xmlns:p14="http://schemas.microsoft.com/office/powerpoint/2010/main" val="41578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A02BE-96CD-14FB-5611-429F37FC1383}"/>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933E3AC0-1252-842A-47B6-55A48CA611D4}"/>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Des moteurs démographiques différenciés</a:t>
            </a:r>
          </a:p>
        </p:txBody>
      </p:sp>
      <p:pic>
        <p:nvPicPr>
          <p:cNvPr id="4" name="Image 3">
            <a:extLst>
              <a:ext uri="{FF2B5EF4-FFF2-40B4-BE49-F238E27FC236}">
                <a16:creationId xmlns:a16="http://schemas.microsoft.com/office/drawing/2014/main" id="{059122A6-0BEE-5748-3C7F-BA3904FD1914}"/>
              </a:ext>
            </a:extLst>
          </p:cNvPr>
          <p:cNvPicPr>
            <a:picLocks noChangeAspect="1"/>
          </p:cNvPicPr>
          <p:nvPr/>
        </p:nvPicPr>
        <p:blipFill>
          <a:blip r:embed="rId3"/>
          <a:stretch>
            <a:fillRect/>
          </a:stretch>
        </p:blipFill>
        <p:spPr>
          <a:xfrm>
            <a:off x="4434012" y="2001709"/>
            <a:ext cx="4467432" cy="3800401"/>
          </a:xfrm>
          <a:prstGeom prst="rect">
            <a:avLst/>
          </a:prstGeom>
        </p:spPr>
      </p:pic>
      <p:sp>
        <p:nvSpPr>
          <p:cNvPr id="5" name="Rectangle 4">
            <a:extLst>
              <a:ext uri="{FF2B5EF4-FFF2-40B4-BE49-F238E27FC236}">
                <a16:creationId xmlns:a16="http://schemas.microsoft.com/office/drawing/2014/main" id="{0A8B07CF-688A-A135-D8EC-773C9D475327}"/>
              </a:ext>
            </a:extLst>
          </p:cNvPr>
          <p:cNvSpPr/>
          <p:nvPr/>
        </p:nvSpPr>
        <p:spPr>
          <a:xfrm>
            <a:off x="6897600" y="993600"/>
            <a:ext cx="576000" cy="540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2C789572-8940-8F0F-2B82-17C0D1D0E035}"/>
              </a:ext>
            </a:extLst>
          </p:cNvPr>
          <p:cNvGrpSpPr/>
          <p:nvPr/>
        </p:nvGrpSpPr>
        <p:grpSpPr>
          <a:xfrm>
            <a:off x="360000" y="1892355"/>
            <a:ext cx="3960000" cy="4108817"/>
            <a:chOff x="4656944" y="1813173"/>
            <a:chExt cx="3960000" cy="4195736"/>
          </a:xfrm>
        </p:grpSpPr>
        <p:sp>
          <p:nvSpPr>
            <p:cNvPr id="3" name="Rectangle : avec coins arrondis en haut 2">
              <a:extLst>
                <a:ext uri="{FF2B5EF4-FFF2-40B4-BE49-F238E27FC236}">
                  <a16:creationId xmlns:a16="http://schemas.microsoft.com/office/drawing/2014/main" id="{1F4CA5D9-3502-E2A8-4FF0-52E320BB6A6D}"/>
                </a:ext>
              </a:extLst>
            </p:cNvPr>
            <p:cNvSpPr/>
            <p:nvPr/>
          </p:nvSpPr>
          <p:spPr>
            <a:xfrm>
              <a:off x="4656944" y="1813173"/>
              <a:ext cx="3960000"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3522383-273C-8E3E-2294-DFA288BEB22D}"/>
                </a:ext>
              </a:extLst>
            </p:cNvPr>
            <p:cNvSpPr/>
            <p:nvPr/>
          </p:nvSpPr>
          <p:spPr>
            <a:xfrm rot="10800000">
              <a:off x="4656944"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177C3FA2-1802-89D2-BAD4-2DE8B996E420}"/>
              </a:ext>
            </a:extLst>
          </p:cNvPr>
          <p:cNvGrpSpPr/>
          <p:nvPr/>
        </p:nvGrpSpPr>
        <p:grpSpPr>
          <a:xfrm>
            <a:off x="1980944" y="1349505"/>
            <a:ext cx="718112" cy="718112"/>
            <a:chOff x="6421867" y="1284215"/>
            <a:chExt cx="718112" cy="718112"/>
          </a:xfrm>
        </p:grpSpPr>
        <p:sp>
          <p:nvSpPr>
            <p:cNvPr id="9" name="Ellipse 8">
              <a:extLst>
                <a:ext uri="{FF2B5EF4-FFF2-40B4-BE49-F238E27FC236}">
                  <a16:creationId xmlns:a16="http://schemas.microsoft.com/office/drawing/2014/main" id="{BD1BF76A-E8D4-8854-90C2-E97D03262F8D}"/>
                </a:ext>
              </a:extLst>
            </p:cNvPr>
            <p:cNvSpPr/>
            <p:nvPr/>
          </p:nvSpPr>
          <p:spPr>
            <a:xfrm>
              <a:off x="6421867" y="1284215"/>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Carte avec repère avec un remplissage uni">
              <a:extLst>
                <a:ext uri="{FF2B5EF4-FFF2-40B4-BE49-F238E27FC236}">
                  <a16:creationId xmlns:a16="http://schemas.microsoft.com/office/drawing/2014/main" id="{32A84D00-8CCA-3D98-3594-7B9EF9CB76B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11596" y="1376807"/>
              <a:ext cx="538653" cy="538653"/>
            </a:xfrm>
            <a:prstGeom prst="rect">
              <a:avLst/>
            </a:prstGeom>
          </p:spPr>
        </p:pic>
      </p:grpSp>
      <p:sp>
        <p:nvSpPr>
          <p:cNvPr id="11" name="ZoneTexte 10">
            <a:extLst>
              <a:ext uri="{FF2B5EF4-FFF2-40B4-BE49-F238E27FC236}">
                <a16:creationId xmlns:a16="http://schemas.microsoft.com/office/drawing/2014/main" id="{F1D047CB-C074-07FE-A20C-37904FF12EFB}"/>
              </a:ext>
            </a:extLst>
          </p:cNvPr>
          <p:cNvSpPr txBox="1"/>
          <p:nvPr/>
        </p:nvSpPr>
        <p:spPr>
          <a:xfrm>
            <a:off x="565596" y="2236141"/>
            <a:ext cx="3548809" cy="338554"/>
          </a:xfrm>
          <a:prstGeom prst="rect">
            <a:avLst/>
          </a:prstGeom>
          <a:noFill/>
        </p:spPr>
        <p:txBody>
          <a:bodyPr wrap="square" rtlCol="0">
            <a:spAutoFit/>
          </a:bodyPr>
          <a:lstStyle/>
          <a:p>
            <a:pPr algn="ctr"/>
            <a:r>
              <a:rPr lang="fr-FR" sz="1600" b="1" dirty="0">
                <a:latin typeface="Aptos SemiBold" panose="020B0004020202020204" pitchFamily="34" charset="0"/>
              </a:rPr>
              <a:t>Dynamiques naturelles et migratoires</a:t>
            </a:r>
          </a:p>
        </p:txBody>
      </p:sp>
      <p:sp>
        <p:nvSpPr>
          <p:cNvPr id="12" name="ZoneTexte 11">
            <a:extLst>
              <a:ext uri="{FF2B5EF4-FFF2-40B4-BE49-F238E27FC236}">
                <a16:creationId xmlns:a16="http://schemas.microsoft.com/office/drawing/2014/main" id="{4827E8B7-78CA-52AC-CCDB-61484A3B4392}"/>
              </a:ext>
            </a:extLst>
          </p:cNvPr>
          <p:cNvSpPr txBox="1"/>
          <p:nvPr/>
        </p:nvSpPr>
        <p:spPr>
          <a:xfrm>
            <a:off x="525164" y="2610467"/>
            <a:ext cx="3670372" cy="2932085"/>
          </a:xfrm>
          <a:prstGeom prst="rect">
            <a:avLst/>
          </a:prstGeom>
          <a:noFill/>
        </p:spPr>
        <p:txBody>
          <a:bodyPr wrap="square" rtlCol="0">
            <a:spAutoFit/>
          </a:bodyPr>
          <a:lstStyle/>
          <a:p>
            <a:pPr marL="179388" lvl="1" indent="-179388">
              <a:lnSpc>
                <a:spcPct val="90000"/>
              </a:lnSpc>
              <a:spcBef>
                <a:spcPts val="1000"/>
              </a:spcBef>
              <a:buSzPct val="80000"/>
              <a:buBlip>
                <a:blip r:embed="rId5"/>
              </a:buBlip>
              <a:tabLst>
                <a:tab pos="0" algn="l"/>
              </a:tabLst>
            </a:pPr>
            <a:r>
              <a:rPr lang="fr-FR" sz="1400" dirty="0"/>
              <a:t>Solde naturel et solde migratoire sont les moteurs de la dynamique démographique</a:t>
            </a:r>
          </a:p>
          <a:p>
            <a:pPr marL="179388" lvl="1" indent="-179388">
              <a:lnSpc>
                <a:spcPct val="90000"/>
              </a:lnSpc>
              <a:spcBef>
                <a:spcPts val="1000"/>
              </a:spcBef>
              <a:buSzPct val="80000"/>
              <a:buBlip>
                <a:blip r:embed="rId5"/>
              </a:buBlip>
              <a:tabLst>
                <a:tab pos="0" algn="l"/>
              </a:tabLst>
            </a:pPr>
            <a:r>
              <a:rPr lang="fr-FR" sz="1400" dirty="0"/>
              <a:t>Ils se cumulent à la hausse ou à la baisse </a:t>
            </a:r>
            <a:br>
              <a:rPr lang="fr-FR" sz="1400" dirty="0"/>
            </a:br>
            <a:r>
              <a:rPr lang="fr-FR" sz="1400" dirty="0"/>
              <a:t>et modulent les variations de population</a:t>
            </a:r>
          </a:p>
          <a:p>
            <a:pPr marL="179388" lvl="1" indent="-179388">
              <a:lnSpc>
                <a:spcPct val="90000"/>
              </a:lnSpc>
              <a:spcBef>
                <a:spcPts val="1000"/>
              </a:spcBef>
              <a:buSzPct val="80000"/>
              <a:buBlip>
                <a:blip r:embed="rId5"/>
              </a:buBlip>
              <a:tabLst>
                <a:tab pos="0" algn="l"/>
              </a:tabLst>
            </a:pPr>
            <a:r>
              <a:rPr lang="fr-FR" sz="1400" dirty="0"/>
              <a:t>Les bassins de vie des classes 1 à 3 s’inscrivent dans une dynamique démographique de croissance</a:t>
            </a:r>
          </a:p>
          <a:p>
            <a:pPr marL="179388" lvl="1" indent="-179388">
              <a:lnSpc>
                <a:spcPct val="90000"/>
              </a:lnSpc>
              <a:spcBef>
                <a:spcPts val="1000"/>
              </a:spcBef>
              <a:buSzPct val="80000"/>
              <a:buBlip>
                <a:blip r:embed="rId5"/>
              </a:buBlip>
              <a:tabLst>
                <a:tab pos="0" algn="l"/>
              </a:tabLst>
            </a:pPr>
            <a:r>
              <a:rPr lang="fr-FR" sz="1400" dirty="0"/>
              <a:t>60 % des bassins de vie de la classe 1 </a:t>
            </a:r>
            <a:br>
              <a:rPr lang="fr-FR" sz="1400" dirty="0"/>
            </a:br>
            <a:r>
              <a:rPr lang="fr-FR" sz="1400" dirty="0"/>
              <a:t>se situent en Alsace</a:t>
            </a:r>
          </a:p>
          <a:p>
            <a:pPr marL="179388" lvl="1" indent="-179388">
              <a:lnSpc>
                <a:spcPct val="90000"/>
              </a:lnSpc>
              <a:spcBef>
                <a:spcPts val="1000"/>
              </a:spcBef>
              <a:buSzPct val="80000"/>
              <a:buBlip>
                <a:blip r:embed="rId5"/>
              </a:buBlip>
              <a:tabLst>
                <a:tab pos="0" algn="l"/>
              </a:tabLst>
            </a:pPr>
            <a:r>
              <a:rPr lang="fr-FR" sz="1400" dirty="0"/>
              <a:t>Il ne semble pas y avoir de lien de causalité entre le type de bassin de vie et les dynamiques naturelles et migratoires</a:t>
            </a:r>
          </a:p>
        </p:txBody>
      </p:sp>
    </p:spTree>
    <p:extLst>
      <p:ext uri="{BB962C8B-B14F-4D97-AF65-F5344CB8AC3E}">
        <p14:creationId xmlns:p14="http://schemas.microsoft.com/office/powerpoint/2010/main" val="117931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0EC37-8870-2F84-2285-8E4B3812E6DF}"/>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6D48D7AC-9887-249C-EADA-39DF3706153E}"/>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Les balançoires vides</a:t>
            </a:r>
          </a:p>
        </p:txBody>
      </p:sp>
      <p:grpSp>
        <p:nvGrpSpPr>
          <p:cNvPr id="21" name="Groupe 20">
            <a:extLst>
              <a:ext uri="{FF2B5EF4-FFF2-40B4-BE49-F238E27FC236}">
                <a16:creationId xmlns:a16="http://schemas.microsoft.com/office/drawing/2014/main" id="{23325C97-1428-CCA5-287B-579947D8DC8D}"/>
              </a:ext>
            </a:extLst>
          </p:cNvPr>
          <p:cNvGrpSpPr/>
          <p:nvPr/>
        </p:nvGrpSpPr>
        <p:grpSpPr>
          <a:xfrm>
            <a:off x="360000" y="1813173"/>
            <a:ext cx="3960002" cy="4195736"/>
            <a:chOff x="405741" y="1813173"/>
            <a:chExt cx="3960002" cy="4195736"/>
          </a:xfrm>
        </p:grpSpPr>
        <p:sp>
          <p:nvSpPr>
            <p:cNvPr id="2" name="Rectangle : avec coins arrondis en haut 1">
              <a:extLst>
                <a:ext uri="{FF2B5EF4-FFF2-40B4-BE49-F238E27FC236}">
                  <a16:creationId xmlns:a16="http://schemas.microsoft.com/office/drawing/2014/main" id="{3CA18DC8-1645-6F83-3B4E-A976B7384C60}"/>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330D6C5D-61BD-9672-628E-9BABF7FC5F8F}"/>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3AEB6FF7-9ABE-D0F0-BD6F-1706D29EB8A1}"/>
              </a:ext>
            </a:extLst>
          </p:cNvPr>
          <p:cNvSpPr txBox="1"/>
          <p:nvPr/>
        </p:nvSpPr>
        <p:spPr>
          <a:xfrm>
            <a:off x="785886" y="2232000"/>
            <a:ext cx="3108230" cy="360000"/>
          </a:xfrm>
          <a:prstGeom prst="rect">
            <a:avLst/>
          </a:prstGeom>
          <a:noFill/>
        </p:spPr>
        <p:txBody>
          <a:bodyPr wrap="square" rtlCol="0">
            <a:spAutoFit/>
          </a:bodyPr>
          <a:lstStyle/>
          <a:p>
            <a:pPr algn="ctr"/>
            <a:r>
              <a:rPr lang="fr-FR" b="1" dirty="0">
                <a:latin typeface="Aptos SemiBold" panose="020B0004020202020204" pitchFamily="34" charset="0"/>
              </a:rPr>
              <a:t>Diminution de la natalité</a:t>
            </a:r>
          </a:p>
        </p:txBody>
      </p:sp>
      <p:sp>
        <p:nvSpPr>
          <p:cNvPr id="9" name="ZoneTexte 8">
            <a:extLst>
              <a:ext uri="{FF2B5EF4-FFF2-40B4-BE49-F238E27FC236}">
                <a16:creationId xmlns:a16="http://schemas.microsoft.com/office/drawing/2014/main" id="{F7214C50-6521-9202-50A2-07618601AEE3}"/>
              </a:ext>
            </a:extLst>
          </p:cNvPr>
          <p:cNvSpPr txBox="1"/>
          <p:nvPr/>
        </p:nvSpPr>
        <p:spPr>
          <a:xfrm>
            <a:off x="549692" y="2664000"/>
            <a:ext cx="3580618" cy="3262432"/>
          </a:xfrm>
          <a:prstGeom prst="rect">
            <a:avLst/>
          </a:prstGeom>
          <a:noFill/>
        </p:spPr>
        <p:txBody>
          <a:bodyPr wrap="square" rtlCol="0">
            <a:spAutoFit/>
          </a:bodyPr>
          <a:lstStyle/>
          <a:p>
            <a:pPr marL="179388" lvl="1" indent="-179388">
              <a:spcBef>
                <a:spcPts val="600"/>
              </a:spcBef>
              <a:buSzPct val="80000"/>
              <a:buBlip>
                <a:blip r:embed="rId3"/>
              </a:buBlip>
              <a:tabLst>
                <a:tab pos="0" algn="l"/>
              </a:tabLst>
            </a:pPr>
            <a:r>
              <a:rPr lang="fr-FR" sz="1600" dirty="0"/>
              <a:t>Dernier pic de naissances en 2010</a:t>
            </a:r>
          </a:p>
          <a:p>
            <a:pPr marL="179388" lvl="1" indent="-179388">
              <a:spcBef>
                <a:spcPts val="600"/>
              </a:spcBef>
              <a:buSzPct val="80000"/>
              <a:buBlip>
                <a:blip r:embed="rId3"/>
              </a:buBlip>
              <a:tabLst>
                <a:tab pos="0" algn="l"/>
              </a:tabLst>
            </a:pPr>
            <a:r>
              <a:rPr lang="fr-FR" sz="1600" dirty="0"/>
              <a:t>Des causes multiples : </a:t>
            </a:r>
          </a:p>
          <a:p>
            <a:pPr marL="357188" lvl="2" indent="-177800">
              <a:spcBef>
                <a:spcPts val="300"/>
              </a:spcBef>
              <a:buSzPct val="80000"/>
              <a:buBlip>
                <a:blip r:embed="rId3"/>
              </a:buBlip>
              <a:tabLst>
                <a:tab pos="0" algn="l"/>
              </a:tabLst>
            </a:pPr>
            <a:r>
              <a:rPr lang="fr-FR" sz="1400" dirty="0"/>
              <a:t>Diminution du nombre de femmes </a:t>
            </a:r>
            <a:br>
              <a:rPr lang="fr-FR" sz="1400" dirty="0"/>
            </a:br>
            <a:r>
              <a:rPr lang="fr-FR" sz="1400" dirty="0"/>
              <a:t>de 15 à 49 ans</a:t>
            </a:r>
          </a:p>
          <a:p>
            <a:pPr marL="357188" lvl="2" indent="-177800">
              <a:spcBef>
                <a:spcPts val="300"/>
              </a:spcBef>
              <a:buSzPct val="80000"/>
              <a:buBlip>
                <a:blip r:embed="rId3"/>
              </a:buBlip>
              <a:tabLst>
                <a:tab pos="0" algn="l"/>
              </a:tabLst>
            </a:pPr>
            <a:r>
              <a:rPr lang="fr-FR" sz="1400" dirty="0"/>
              <a:t>Recul de l’âge de la mère à la naissance du premier enfant</a:t>
            </a:r>
          </a:p>
          <a:p>
            <a:pPr marL="357188" lvl="2" indent="-177800">
              <a:spcBef>
                <a:spcPts val="300"/>
              </a:spcBef>
              <a:buSzPct val="80000"/>
              <a:buBlip>
                <a:blip r:embed="rId3"/>
              </a:buBlip>
              <a:tabLst>
                <a:tab pos="0" algn="l"/>
              </a:tabLst>
            </a:pPr>
            <a:r>
              <a:rPr lang="fr-FR" sz="1400" dirty="0"/>
              <a:t>Renoncements multiples à la politique familiale</a:t>
            </a:r>
          </a:p>
          <a:p>
            <a:pPr marL="357188" lvl="2" indent="-177800">
              <a:spcBef>
                <a:spcPts val="300"/>
              </a:spcBef>
              <a:buSzPct val="80000"/>
              <a:buBlip>
                <a:blip r:embed="rId3"/>
              </a:buBlip>
              <a:tabLst>
                <a:tab pos="0" algn="l"/>
              </a:tabLst>
            </a:pPr>
            <a:r>
              <a:rPr lang="fr-FR" sz="1400" dirty="0"/>
              <a:t>Difficulté à réaliser son désir d’enfant</a:t>
            </a:r>
          </a:p>
          <a:p>
            <a:pPr marL="357188" lvl="2" indent="-177800">
              <a:spcBef>
                <a:spcPts val="300"/>
              </a:spcBef>
              <a:buSzPct val="80000"/>
              <a:buBlip>
                <a:blip r:embed="rId3"/>
              </a:buBlip>
              <a:tabLst>
                <a:tab pos="0" algn="l"/>
              </a:tabLst>
            </a:pPr>
            <a:r>
              <a:rPr lang="fr-FR" sz="1400" dirty="0"/>
              <a:t>Difficultés d’accès au logement pour </a:t>
            </a:r>
            <a:br>
              <a:rPr lang="fr-FR" sz="1400" dirty="0"/>
            </a:br>
            <a:r>
              <a:rPr lang="fr-FR" sz="1400" dirty="0"/>
              <a:t>les jeunes ménages</a:t>
            </a:r>
          </a:p>
          <a:p>
            <a:pPr marL="357188" lvl="2" indent="-177800">
              <a:spcBef>
                <a:spcPts val="300"/>
              </a:spcBef>
              <a:buSzPct val="80000"/>
              <a:buBlip>
                <a:blip r:embed="rId3"/>
              </a:buBlip>
              <a:tabLst>
                <a:tab pos="0" algn="l"/>
              </a:tabLst>
            </a:pPr>
            <a:r>
              <a:rPr lang="fr-FR" sz="1400" dirty="0"/>
              <a:t>Craintes sociales, économiques, environnementales, démocratiques</a:t>
            </a:r>
          </a:p>
        </p:txBody>
      </p:sp>
      <p:pic>
        <p:nvPicPr>
          <p:cNvPr id="7" name="Image 6" descr="Une image contenant texte, ligne, Tracé, diagramme&#10;&#10;Le contenu généré par l’IA peut être incorrect.">
            <a:extLst>
              <a:ext uri="{FF2B5EF4-FFF2-40B4-BE49-F238E27FC236}">
                <a16:creationId xmlns:a16="http://schemas.microsoft.com/office/drawing/2014/main" id="{1EA2952A-710B-4543-6263-375F1D271ABA}"/>
              </a:ext>
            </a:extLst>
          </p:cNvPr>
          <p:cNvPicPr>
            <a:picLocks noChangeAspect="1"/>
          </p:cNvPicPr>
          <p:nvPr/>
        </p:nvPicPr>
        <p:blipFill>
          <a:blip r:embed="rId4"/>
          <a:stretch>
            <a:fillRect/>
          </a:stretch>
        </p:blipFill>
        <p:spPr>
          <a:xfrm>
            <a:off x="4572000" y="1813173"/>
            <a:ext cx="4201948" cy="3006730"/>
          </a:xfrm>
          <a:prstGeom prst="rect">
            <a:avLst/>
          </a:prstGeom>
        </p:spPr>
      </p:pic>
      <p:grpSp>
        <p:nvGrpSpPr>
          <p:cNvPr id="23" name="Groupe 22">
            <a:extLst>
              <a:ext uri="{FF2B5EF4-FFF2-40B4-BE49-F238E27FC236}">
                <a16:creationId xmlns:a16="http://schemas.microsoft.com/office/drawing/2014/main" id="{14B558F0-1AE2-2F64-9BEE-0F8049475E80}"/>
              </a:ext>
            </a:extLst>
          </p:cNvPr>
          <p:cNvGrpSpPr/>
          <p:nvPr/>
        </p:nvGrpSpPr>
        <p:grpSpPr>
          <a:xfrm>
            <a:off x="1980945" y="1279027"/>
            <a:ext cx="718112" cy="718112"/>
            <a:chOff x="2026686" y="1279027"/>
            <a:chExt cx="718112" cy="718112"/>
          </a:xfrm>
        </p:grpSpPr>
        <p:sp>
          <p:nvSpPr>
            <p:cNvPr id="5" name="Ellipse 4">
              <a:extLst>
                <a:ext uri="{FF2B5EF4-FFF2-40B4-BE49-F238E27FC236}">
                  <a16:creationId xmlns:a16="http://schemas.microsoft.com/office/drawing/2014/main" id="{A5D9DAF4-1A6D-8C5A-D5A1-7B7621DB8A21}"/>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Graphique 16" descr="Bébé à quatre pattes contour">
              <a:extLst>
                <a:ext uri="{FF2B5EF4-FFF2-40B4-BE49-F238E27FC236}">
                  <a16:creationId xmlns:a16="http://schemas.microsoft.com/office/drawing/2014/main" id="{B473867A-D950-46AF-B945-9E2D38C6D9B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15741" y="1364619"/>
              <a:ext cx="540000" cy="540000"/>
            </a:xfrm>
            <a:prstGeom prst="rect">
              <a:avLst/>
            </a:prstGeom>
          </p:spPr>
        </p:pic>
      </p:grpSp>
      <p:sp>
        <p:nvSpPr>
          <p:cNvPr id="4" name="ZoneTexte 3">
            <a:extLst>
              <a:ext uri="{FF2B5EF4-FFF2-40B4-BE49-F238E27FC236}">
                <a16:creationId xmlns:a16="http://schemas.microsoft.com/office/drawing/2014/main" id="{749BD2EA-AA9F-8FDE-5025-7FB36F2F5E1A}"/>
              </a:ext>
            </a:extLst>
          </p:cNvPr>
          <p:cNvSpPr txBox="1"/>
          <p:nvPr/>
        </p:nvSpPr>
        <p:spPr>
          <a:xfrm>
            <a:off x="4572000" y="4906745"/>
            <a:ext cx="4201948" cy="938719"/>
          </a:xfrm>
          <a:prstGeom prst="rect">
            <a:avLst/>
          </a:prstGeom>
          <a:noFill/>
        </p:spPr>
        <p:txBody>
          <a:bodyPr wrap="square" rtlCol="0">
            <a:spAutoFit/>
          </a:bodyPr>
          <a:lstStyle/>
          <a:p>
            <a:r>
              <a:rPr lang="fr-FR" sz="1100" i="1" dirty="0">
                <a:latin typeface="+mn-lt"/>
              </a:rPr>
              <a:t>Les bassins de vie urbains de densité intermédiaire et les bassins de vie ruraux périurbains présentent des caractéristiques similaires, notamment en termes de comportement démographique, tandis </a:t>
            </a:r>
            <a:br>
              <a:rPr lang="fr-FR" sz="1100" i="1" dirty="0">
                <a:latin typeface="+mn-lt"/>
              </a:rPr>
            </a:br>
            <a:r>
              <a:rPr lang="fr-FR" sz="1100" i="1" dirty="0">
                <a:latin typeface="+mn-lt"/>
              </a:rPr>
              <a:t>que les bassins de vie urbains denses et les bassins de vie ruraux non périurbains sont quasiment diamétralement opposés</a:t>
            </a:r>
          </a:p>
        </p:txBody>
      </p:sp>
    </p:spTree>
    <p:extLst>
      <p:ext uri="{BB962C8B-B14F-4D97-AF65-F5344CB8AC3E}">
        <p14:creationId xmlns:p14="http://schemas.microsoft.com/office/powerpoint/2010/main" val="116362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F0D75-898F-1266-2C49-299839F83085}"/>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9E83C7C5-E943-B75D-9FF3-AFF53B34A21A}"/>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Le règne des tempes argentées</a:t>
            </a:r>
          </a:p>
        </p:txBody>
      </p:sp>
      <p:grpSp>
        <p:nvGrpSpPr>
          <p:cNvPr id="21" name="Groupe 20">
            <a:extLst>
              <a:ext uri="{FF2B5EF4-FFF2-40B4-BE49-F238E27FC236}">
                <a16:creationId xmlns:a16="http://schemas.microsoft.com/office/drawing/2014/main" id="{18269A17-FC54-DDE2-F24B-55C977F1946C}"/>
              </a:ext>
            </a:extLst>
          </p:cNvPr>
          <p:cNvGrpSpPr/>
          <p:nvPr/>
        </p:nvGrpSpPr>
        <p:grpSpPr>
          <a:xfrm>
            <a:off x="360000" y="1813173"/>
            <a:ext cx="3960002" cy="4068258"/>
            <a:chOff x="405741" y="1813173"/>
            <a:chExt cx="3960002" cy="4195736"/>
          </a:xfrm>
        </p:grpSpPr>
        <p:sp>
          <p:nvSpPr>
            <p:cNvPr id="2" name="Rectangle : avec coins arrondis en haut 1">
              <a:extLst>
                <a:ext uri="{FF2B5EF4-FFF2-40B4-BE49-F238E27FC236}">
                  <a16:creationId xmlns:a16="http://schemas.microsoft.com/office/drawing/2014/main" id="{D007DACD-1FEA-DF22-2284-97298E136F57}"/>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25EEC928-CB32-667D-2F5E-0B8357C5ABC5}"/>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1E8F8598-3A55-89AE-E6B7-F60145A384AC}"/>
              </a:ext>
            </a:extLst>
          </p:cNvPr>
          <p:cNvSpPr txBox="1"/>
          <p:nvPr/>
        </p:nvSpPr>
        <p:spPr>
          <a:xfrm>
            <a:off x="785886" y="2268460"/>
            <a:ext cx="3108230" cy="369332"/>
          </a:xfrm>
          <a:prstGeom prst="rect">
            <a:avLst/>
          </a:prstGeom>
          <a:noFill/>
        </p:spPr>
        <p:txBody>
          <a:bodyPr wrap="square" rtlCol="0">
            <a:spAutoFit/>
          </a:bodyPr>
          <a:lstStyle/>
          <a:p>
            <a:pPr algn="ctr"/>
            <a:r>
              <a:rPr lang="fr-FR" b="1" dirty="0">
                <a:latin typeface="Aptos SemiBold" panose="020B0004020202020204" pitchFamily="34" charset="0"/>
              </a:rPr>
              <a:t>Vieillissement continu</a:t>
            </a:r>
          </a:p>
        </p:txBody>
      </p:sp>
      <p:sp>
        <p:nvSpPr>
          <p:cNvPr id="9" name="ZoneTexte 8">
            <a:extLst>
              <a:ext uri="{FF2B5EF4-FFF2-40B4-BE49-F238E27FC236}">
                <a16:creationId xmlns:a16="http://schemas.microsoft.com/office/drawing/2014/main" id="{33E4E8F9-4C0C-8815-EE29-427F09E5AB54}"/>
              </a:ext>
            </a:extLst>
          </p:cNvPr>
          <p:cNvSpPr txBox="1"/>
          <p:nvPr/>
        </p:nvSpPr>
        <p:spPr>
          <a:xfrm>
            <a:off x="549692" y="2730312"/>
            <a:ext cx="3580618" cy="3151119"/>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Vieillissement de la population par modification de la structure par âge</a:t>
            </a:r>
          </a:p>
          <a:p>
            <a:pPr marL="179388" lvl="1" indent="-179388">
              <a:lnSpc>
                <a:spcPct val="90000"/>
              </a:lnSpc>
              <a:spcBef>
                <a:spcPts val="1000"/>
              </a:spcBef>
              <a:buSzPct val="80000"/>
              <a:buBlip>
                <a:blip r:embed="rId3"/>
              </a:buBlip>
              <a:tabLst>
                <a:tab pos="0" algn="l"/>
              </a:tabLst>
            </a:pPr>
            <a:r>
              <a:rPr lang="fr-FR" sz="1600" dirty="0"/>
              <a:t>Gérontocroissance d’autant plus marquée que les bassins de vie sont ruraux :</a:t>
            </a:r>
          </a:p>
          <a:p>
            <a:pPr marL="357188" lvl="2" indent="-177800">
              <a:lnSpc>
                <a:spcPct val="90000"/>
              </a:lnSpc>
              <a:spcBef>
                <a:spcPts val="300"/>
              </a:spcBef>
              <a:buSzPct val="80000"/>
              <a:buBlip>
                <a:blip r:embed="rId3"/>
              </a:buBlip>
              <a:tabLst>
                <a:tab pos="0" algn="l"/>
              </a:tabLst>
            </a:pPr>
            <a:r>
              <a:rPr lang="fr-FR" sz="1400" dirty="0"/>
              <a:t>Arrivée aux âges avancés des baby-boomers </a:t>
            </a:r>
            <a:r>
              <a:rPr lang="fr-FR" sz="1200" i="1" dirty="0">
                <a:solidFill>
                  <a:schemeClr val="tx1">
                    <a:lumMod val="50000"/>
                    <a:lumOff val="50000"/>
                  </a:schemeClr>
                </a:solidFill>
              </a:rPr>
              <a:t>(nés entre 1945 et 1974)</a:t>
            </a:r>
            <a:endParaRPr lang="fr-FR" sz="1400" i="1" dirty="0">
              <a:solidFill>
                <a:schemeClr val="tx1">
                  <a:lumMod val="50000"/>
                  <a:lumOff val="50000"/>
                </a:schemeClr>
              </a:solidFill>
            </a:endParaRPr>
          </a:p>
          <a:p>
            <a:pPr marL="357188" lvl="2" indent="-177800">
              <a:lnSpc>
                <a:spcPct val="90000"/>
              </a:lnSpc>
              <a:spcBef>
                <a:spcPts val="300"/>
              </a:spcBef>
              <a:buSzPct val="80000"/>
              <a:buBlip>
                <a:blip r:embed="rId3"/>
              </a:buBlip>
              <a:tabLst>
                <a:tab pos="0" algn="l"/>
              </a:tabLst>
            </a:pPr>
            <a:r>
              <a:rPr lang="fr-FR" sz="1400" dirty="0"/>
              <a:t>Allongement de l’espérance de vie </a:t>
            </a:r>
            <a:br>
              <a:rPr lang="fr-FR" sz="1400" dirty="0"/>
            </a:br>
            <a:r>
              <a:rPr lang="fr-FR" sz="1200" i="1" dirty="0">
                <a:solidFill>
                  <a:schemeClr val="tx1">
                    <a:lumMod val="50000"/>
                    <a:lumOff val="50000"/>
                  </a:schemeClr>
                </a:solidFill>
              </a:rPr>
              <a:t>(+11 ans en 50 ans)</a:t>
            </a:r>
          </a:p>
          <a:p>
            <a:pPr marL="179388" lvl="1" indent="-179388">
              <a:lnSpc>
                <a:spcPct val="90000"/>
              </a:lnSpc>
              <a:spcBef>
                <a:spcPts val="1000"/>
              </a:spcBef>
              <a:buSzPct val="80000"/>
              <a:buBlip>
                <a:blip r:embed="rId3"/>
              </a:buBlip>
              <a:tabLst>
                <a:tab pos="0" algn="l"/>
              </a:tabLst>
            </a:pPr>
            <a:r>
              <a:rPr lang="fr-FR" sz="1600" dirty="0"/>
              <a:t>Quelle accessibilité aux services et équipements du « panier seniors » ?</a:t>
            </a:r>
          </a:p>
          <a:p>
            <a:pPr marL="357188" lvl="2" indent="-177800">
              <a:lnSpc>
                <a:spcPct val="90000"/>
              </a:lnSpc>
              <a:spcBef>
                <a:spcPts val="300"/>
              </a:spcBef>
              <a:buSzPct val="80000"/>
              <a:buBlip>
                <a:blip r:embed="rId3"/>
              </a:buBlip>
              <a:tabLst>
                <a:tab pos="0" algn="l"/>
              </a:tabLst>
            </a:pPr>
            <a:r>
              <a:rPr lang="fr-FR" sz="1400" dirty="0"/>
              <a:t>Pas de corrélation selon le type de bassin de vie</a:t>
            </a:r>
          </a:p>
        </p:txBody>
      </p:sp>
      <p:grpSp>
        <p:nvGrpSpPr>
          <p:cNvPr id="13" name="Groupe 12">
            <a:extLst>
              <a:ext uri="{FF2B5EF4-FFF2-40B4-BE49-F238E27FC236}">
                <a16:creationId xmlns:a16="http://schemas.microsoft.com/office/drawing/2014/main" id="{0381FE26-08AE-7E58-A618-AEC3429A14CA}"/>
              </a:ext>
            </a:extLst>
          </p:cNvPr>
          <p:cNvGrpSpPr/>
          <p:nvPr/>
        </p:nvGrpSpPr>
        <p:grpSpPr>
          <a:xfrm>
            <a:off x="1980945" y="1279027"/>
            <a:ext cx="718112" cy="718112"/>
            <a:chOff x="2026686" y="1279027"/>
            <a:chExt cx="718112" cy="718112"/>
          </a:xfrm>
        </p:grpSpPr>
        <p:sp>
          <p:nvSpPr>
            <p:cNvPr id="5" name="Ellipse 4">
              <a:extLst>
                <a:ext uri="{FF2B5EF4-FFF2-40B4-BE49-F238E27FC236}">
                  <a16:creationId xmlns:a16="http://schemas.microsoft.com/office/drawing/2014/main" id="{2F4ABDB0-3376-3C9F-3DE2-56CD8DB2A2AD}"/>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Sablier 60% contour">
              <a:extLst>
                <a:ext uri="{FF2B5EF4-FFF2-40B4-BE49-F238E27FC236}">
                  <a16:creationId xmlns:a16="http://schemas.microsoft.com/office/drawing/2014/main" id="{6AE6FEE3-75DD-C4F5-E77B-1E662BC8AC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742" y="1368083"/>
              <a:ext cx="540000" cy="540000"/>
            </a:xfrm>
            <a:prstGeom prst="rect">
              <a:avLst/>
            </a:prstGeom>
          </p:spPr>
        </p:pic>
      </p:grpSp>
      <p:pic>
        <p:nvPicPr>
          <p:cNvPr id="12" name="Image 11" descr="Une image contenant carte, diagramme, texte&#10;&#10;Le contenu généré par l’IA peut être incorrect.">
            <a:extLst>
              <a:ext uri="{FF2B5EF4-FFF2-40B4-BE49-F238E27FC236}">
                <a16:creationId xmlns:a16="http://schemas.microsoft.com/office/drawing/2014/main" id="{E8F2BC72-F79E-7994-769A-258BD0CFC1EF}"/>
              </a:ext>
            </a:extLst>
          </p:cNvPr>
          <p:cNvPicPr>
            <a:picLocks noChangeAspect="1"/>
          </p:cNvPicPr>
          <p:nvPr/>
        </p:nvPicPr>
        <p:blipFill>
          <a:blip r:embed="rId5"/>
          <a:stretch>
            <a:fillRect/>
          </a:stretch>
        </p:blipFill>
        <p:spPr>
          <a:xfrm>
            <a:off x="4494989" y="2268460"/>
            <a:ext cx="4468240" cy="3242987"/>
          </a:xfrm>
          <a:prstGeom prst="rect">
            <a:avLst/>
          </a:prstGeom>
        </p:spPr>
      </p:pic>
    </p:spTree>
    <p:extLst>
      <p:ext uri="{BB962C8B-B14F-4D97-AF65-F5344CB8AC3E}">
        <p14:creationId xmlns:p14="http://schemas.microsoft.com/office/powerpoint/2010/main" val="2649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EFC8-5651-B1E8-30DC-9E2C2F283F84}"/>
            </a:ext>
          </a:extLst>
        </p:cNvPr>
        <p:cNvGrpSpPr/>
        <p:nvPr/>
      </p:nvGrpSpPr>
      <p:grpSpPr>
        <a:xfrm>
          <a:off x="0" y="0"/>
          <a:ext cx="0" cy="0"/>
          <a:chOff x="0" y="0"/>
          <a:chExt cx="0" cy="0"/>
        </a:xfrm>
      </p:grpSpPr>
      <p:grpSp>
        <p:nvGrpSpPr>
          <p:cNvPr id="21" name="Groupe 20">
            <a:extLst>
              <a:ext uri="{FF2B5EF4-FFF2-40B4-BE49-F238E27FC236}">
                <a16:creationId xmlns:a16="http://schemas.microsoft.com/office/drawing/2014/main" id="{1ECF1375-9C7A-A239-12FC-FCEF83210E07}"/>
              </a:ext>
            </a:extLst>
          </p:cNvPr>
          <p:cNvGrpSpPr/>
          <p:nvPr/>
        </p:nvGrpSpPr>
        <p:grpSpPr>
          <a:xfrm>
            <a:off x="360000" y="1806298"/>
            <a:ext cx="3960002" cy="3953440"/>
            <a:chOff x="405741" y="1813173"/>
            <a:chExt cx="3960002" cy="4195736"/>
          </a:xfrm>
        </p:grpSpPr>
        <p:sp>
          <p:nvSpPr>
            <p:cNvPr id="2" name="Rectangle : avec coins arrondis en haut 1">
              <a:extLst>
                <a:ext uri="{FF2B5EF4-FFF2-40B4-BE49-F238E27FC236}">
                  <a16:creationId xmlns:a16="http://schemas.microsoft.com/office/drawing/2014/main" id="{33865A8D-977C-A9F2-208D-153491A2F329}"/>
                </a:ext>
              </a:extLst>
            </p:cNvPr>
            <p:cNvSpPr/>
            <p:nvPr/>
          </p:nvSpPr>
          <p:spPr>
            <a:xfrm>
              <a:off x="405741" y="1813173"/>
              <a:ext cx="3960001" cy="257376"/>
            </a:xfrm>
            <a:prstGeom prst="round2SameRect">
              <a:avLst>
                <a:gd name="adj1" fmla="val 50000"/>
                <a:gd name="adj2" fmla="val 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avec coins arrondis en haut 2">
              <a:extLst>
                <a:ext uri="{FF2B5EF4-FFF2-40B4-BE49-F238E27FC236}">
                  <a16:creationId xmlns:a16="http://schemas.microsoft.com/office/drawing/2014/main" id="{AE385DA9-AAFD-350C-1DF7-73F8227B201D}"/>
                </a:ext>
              </a:extLst>
            </p:cNvPr>
            <p:cNvSpPr/>
            <p:nvPr/>
          </p:nvSpPr>
          <p:spPr>
            <a:xfrm rot="10800000">
              <a:off x="405743" y="1996065"/>
              <a:ext cx="3960000" cy="4012844"/>
            </a:xfrm>
            <a:prstGeom prst="round2Same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B10D44B6-C069-1068-A23C-93DD2B4ED567}"/>
              </a:ext>
            </a:extLst>
          </p:cNvPr>
          <p:cNvSpPr txBox="1"/>
          <p:nvPr/>
        </p:nvSpPr>
        <p:spPr>
          <a:xfrm>
            <a:off x="622790" y="2252916"/>
            <a:ext cx="3434422" cy="646331"/>
          </a:xfrm>
          <a:prstGeom prst="rect">
            <a:avLst/>
          </a:prstGeom>
          <a:noFill/>
        </p:spPr>
        <p:txBody>
          <a:bodyPr wrap="square" rtlCol="0">
            <a:spAutoFit/>
          </a:bodyPr>
          <a:lstStyle/>
          <a:p>
            <a:pPr algn="ctr"/>
            <a:r>
              <a:rPr lang="fr-FR" b="1" dirty="0">
                <a:latin typeface="Aptos SemiBold" panose="020B0004020202020204" pitchFamily="34" charset="0"/>
              </a:rPr>
              <a:t>Dynamiques démographiques et économiques</a:t>
            </a:r>
          </a:p>
        </p:txBody>
      </p:sp>
      <p:sp>
        <p:nvSpPr>
          <p:cNvPr id="9" name="ZoneTexte 8">
            <a:extLst>
              <a:ext uri="{FF2B5EF4-FFF2-40B4-BE49-F238E27FC236}">
                <a16:creationId xmlns:a16="http://schemas.microsoft.com/office/drawing/2014/main" id="{D74472AB-51C6-0BAC-01DA-BCBA282FE653}"/>
              </a:ext>
            </a:extLst>
          </p:cNvPr>
          <p:cNvSpPr txBox="1"/>
          <p:nvPr/>
        </p:nvSpPr>
        <p:spPr>
          <a:xfrm>
            <a:off x="622790" y="3053353"/>
            <a:ext cx="3434422" cy="2436564"/>
          </a:xfrm>
          <a:prstGeom prst="rect">
            <a:avLst/>
          </a:prstGeom>
          <a:noFill/>
        </p:spPr>
        <p:txBody>
          <a:bodyPr wrap="square" rtlCol="0">
            <a:spAutoFit/>
          </a:bodyPr>
          <a:lstStyle/>
          <a:p>
            <a:pPr marL="179388" lvl="1" indent="-179388">
              <a:lnSpc>
                <a:spcPct val="90000"/>
              </a:lnSpc>
              <a:spcBef>
                <a:spcPts val="1000"/>
              </a:spcBef>
              <a:buSzPct val="80000"/>
              <a:buBlip>
                <a:blip r:embed="rId3"/>
              </a:buBlip>
              <a:tabLst>
                <a:tab pos="0" algn="l"/>
              </a:tabLst>
            </a:pPr>
            <a:r>
              <a:rPr lang="fr-FR" sz="1600" dirty="0"/>
              <a:t>La dynamique de croissance de la population active est circonscrite </a:t>
            </a:r>
            <a:br>
              <a:rPr lang="fr-FR" sz="1600" dirty="0"/>
            </a:br>
            <a:r>
              <a:rPr lang="fr-FR" sz="1600" dirty="0"/>
              <a:t>à 4 ensembles territoriaux en dynamique de croissance démographique</a:t>
            </a:r>
          </a:p>
          <a:p>
            <a:pPr marL="179388" lvl="1" indent="-179388">
              <a:lnSpc>
                <a:spcPct val="90000"/>
              </a:lnSpc>
              <a:spcBef>
                <a:spcPts val="1000"/>
              </a:spcBef>
              <a:buSzPct val="80000"/>
              <a:buBlip>
                <a:blip r:embed="rId3"/>
              </a:buBlip>
              <a:tabLst>
                <a:tab pos="0" algn="l"/>
              </a:tabLst>
            </a:pPr>
            <a:r>
              <a:rPr lang="fr-FR" sz="1600" dirty="0"/>
              <a:t>Toutefois, les bassins de Metz, Nancy et Mulhouse se distinguent avec </a:t>
            </a:r>
            <a:br>
              <a:rPr lang="fr-FR" sz="1600" dirty="0"/>
            </a:br>
            <a:r>
              <a:rPr lang="fr-FR" sz="1600" dirty="0"/>
              <a:t>une baisse de leur population active </a:t>
            </a:r>
            <a:r>
              <a:rPr lang="fr-FR" sz="1400" i="1" dirty="0">
                <a:solidFill>
                  <a:schemeClr val="tx1">
                    <a:lumMod val="50000"/>
                    <a:lumOff val="50000"/>
                  </a:schemeClr>
                </a:solidFill>
              </a:rPr>
              <a:t>(Baisse des actifs occupés ? Baisse des emplois ?...)</a:t>
            </a:r>
            <a:endParaRPr lang="fr-FR" sz="1600" i="1" dirty="0">
              <a:solidFill>
                <a:schemeClr val="tx1">
                  <a:lumMod val="50000"/>
                  <a:lumOff val="50000"/>
                </a:schemeClr>
              </a:solidFill>
            </a:endParaRPr>
          </a:p>
        </p:txBody>
      </p:sp>
      <p:grpSp>
        <p:nvGrpSpPr>
          <p:cNvPr id="11" name="Groupe 10">
            <a:extLst>
              <a:ext uri="{FF2B5EF4-FFF2-40B4-BE49-F238E27FC236}">
                <a16:creationId xmlns:a16="http://schemas.microsoft.com/office/drawing/2014/main" id="{D1E70910-5160-1503-3588-6778C5EA6D44}"/>
              </a:ext>
            </a:extLst>
          </p:cNvPr>
          <p:cNvGrpSpPr/>
          <p:nvPr/>
        </p:nvGrpSpPr>
        <p:grpSpPr>
          <a:xfrm>
            <a:off x="1980945" y="1279027"/>
            <a:ext cx="718112" cy="718112"/>
            <a:chOff x="2026686" y="1279027"/>
            <a:chExt cx="718112" cy="718112"/>
          </a:xfrm>
        </p:grpSpPr>
        <p:sp>
          <p:nvSpPr>
            <p:cNvPr id="5" name="Ellipse 4">
              <a:extLst>
                <a:ext uri="{FF2B5EF4-FFF2-40B4-BE49-F238E27FC236}">
                  <a16:creationId xmlns:a16="http://schemas.microsoft.com/office/drawing/2014/main" id="{DDC1A568-F50A-9A8A-C11B-C8CBFB3CB141}"/>
                </a:ext>
              </a:extLst>
            </p:cNvPr>
            <p:cNvSpPr/>
            <p:nvPr/>
          </p:nvSpPr>
          <p:spPr>
            <a:xfrm>
              <a:off x="2026686" y="1279027"/>
              <a:ext cx="718112" cy="718112"/>
            </a:xfrm>
            <a:prstGeom prst="ellipse">
              <a:avLst/>
            </a:prstGeom>
            <a:solidFill>
              <a:srgbClr val="FFC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Graphique à barres contour">
              <a:extLst>
                <a:ext uri="{FF2B5EF4-FFF2-40B4-BE49-F238E27FC236}">
                  <a16:creationId xmlns:a16="http://schemas.microsoft.com/office/drawing/2014/main" id="{E38D2357-603F-7F70-ACCF-8A5107393FD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742" y="1368083"/>
              <a:ext cx="540000" cy="540000"/>
            </a:xfrm>
            <a:prstGeom prst="rect">
              <a:avLst/>
            </a:prstGeom>
          </p:spPr>
        </p:pic>
      </p:grpSp>
      <p:sp>
        <p:nvSpPr>
          <p:cNvPr id="4" name="Titre 1">
            <a:extLst>
              <a:ext uri="{FF2B5EF4-FFF2-40B4-BE49-F238E27FC236}">
                <a16:creationId xmlns:a16="http://schemas.microsoft.com/office/drawing/2014/main" id="{5F165CB4-0AC4-39CF-5F6C-758B5011B9A9}"/>
              </a:ext>
            </a:extLst>
          </p:cNvPr>
          <p:cNvSpPr txBox="1">
            <a:spLocks/>
          </p:cNvSpPr>
          <p:nvPr/>
        </p:nvSpPr>
        <p:spPr>
          <a:xfrm>
            <a:off x="360000" y="540000"/>
            <a:ext cx="8100000" cy="540000"/>
          </a:xfrm>
          <a:prstGeom prst="rect">
            <a:avLst/>
          </a:prstGeom>
        </p:spPr>
        <p:txBody>
          <a:bodyPr anchor="ctr" anchorCtr="0"/>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cs typeface="Arial" charset="0"/>
              </a:defRPr>
            </a:lvl2pPr>
            <a:lvl3pPr algn="l" rtl="0" eaLnBrk="0" fontAlgn="base" hangingPunct="0">
              <a:spcBef>
                <a:spcPct val="0"/>
              </a:spcBef>
              <a:spcAft>
                <a:spcPct val="0"/>
              </a:spcAft>
              <a:defRPr sz="4000" b="1">
                <a:solidFill>
                  <a:schemeClr val="tx1"/>
                </a:solidFill>
                <a:latin typeface="Calibri" pitchFamily="34" charset="0"/>
                <a:cs typeface="Arial" charset="0"/>
              </a:defRPr>
            </a:lvl3pPr>
            <a:lvl4pPr algn="l" rtl="0" eaLnBrk="0" fontAlgn="base" hangingPunct="0">
              <a:spcBef>
                <a:spcPct val="0"/>
              </a:spcBef>
              <a:spcAft>
                <a:spcPct val="0"/>
              </a:spcAft>
              <a:defRPr sz="4000" b="1">
                <a:solidFill>
                  <a:schemeClr val="tx1"/>
                </a:solidFill>
                <a:latin typeface="Calibri" pitchFamily="34" charset="0"/>
                <a:cs typeface="Arial" charset="0"/>
              </a:defRPr>
            </a:lvl4pPr>
            <a:lvl5pPr algn="l" rtl="0" eaLnBrk="0" fontAlgn="base" hangingPunct="0">
              <a:spcBef>
                <a:spcPct val="0"/>
              </a:spcBef>
              <a:spcAft>
                <a:spcPct val="0"/>
              </a:spcAft>
              <a:defRPr sz="4000" b="1">
                <a:solidFill>
                  <a:schemeClr val="tx1"/>
                </a:solidFill>
                <a:latin typeface="Calibri" pitchFamily="34" charset="0"/>
                <a:cs typeface="Arial" charset="0"/>
              </a:defRPr>
            </a:lvl5pPr>
            <a:lvl6pPr marL="457200" algn="l" rtl="0" fontAlgn="base">
              <a:spcBef>
                <a:spcPct val="0"/>
              </a:spcBef>
              <a:spcAft>
                <a:spcPct val="0"/>
              </a:spcAft>
              <a:defRPr sz="4000" b="1">
                <a:solidFill>
                  <a:schemeClr val="tx1"/>
                </a:solidFill>
                <a:latin typeface="Calibri" pitchFamily="34" charset="0"/>
                <a:cs typeface="Arial" charset="0"/>
              </a:defRPr>
            </a:lvl6pPr>
            <a:lvl7pPr marL="914400" algn="l" rtl="0" fontAlgn="base">
              <a:spcBef>
                <a:spcPct val="0"/>
              </a:spcBef>
              <a:spcAft>
                <a:spcPct val="0"/>
              </a:spcAft>
              <a:defRPr sz="4000" b="1">
                <a:solidFill>
                  <a:schemeClr val="tx1"/>
                </a:solidFill>
                <a:latin typeface="Calibri" pitchFamily="34" charset="0"/>
                <a:cs typeface="Arial" charset="0"/>
              </a:defRPr>
            </a:lvl7pPr>
            <a:lvl8pPr marL="1371600" algn="l" rtl="0" fontAlgn="base">
              <a:spcBef>
                <a:spcPct val="0"/>
              </a:spcBef>
              <a:spcAft>
                <a:spcPct val="0"/>
              </a:spcAft>
              <a:defRPr sz="4000" b="1">
                <a:solidFill>
                  <a:schemeClr val="tx1"/>
                </a:solidFill>
                <a:latin typeface="Calibri" pitchFamily="34" charset="0"/>
                <a:cs typeface="Arial" charset="0"/>
              </a:defRPr>
            </a:lvl8pPr>
            <a:lvl9pPr marL="1828800" algn="l" rtl="0" fontAlgn="base">
              <a:spcBef>
                <a:spcPct val="0"/>
              </a:spcBef>
              <a:spcAft>
                <a:spcPct val="0"/>
              </a:spcAft>
              <a:defRPr sz="4000" b="1">
                <a:solidFill>
                  <a:schemeClr val="tx1"/>
                </a:solidFill>
                <a:latin typeface="Calibri" pitchFamily="34" charset="0"/>
                <a:cs typeface="Arial" charset="0"/>
              </a:defRPr>
            </a:lvl9pPr>
          </a:lstStyle>
          <a:p>
            <a:r>
              <a:rPr lang="fr-FR" sz="2400" kern="0" dirty="0">
                <a:solidFill>
                  <a:schemeClr val="tx1">
                    <a:lumMod val="85000"/>
                    <a:lumOff val="15000"/>
                  </a:schemeClr>
                </a:solidFill>
              </a:rPr>
              <a:t>Quatre ensembles territoriaux se détachent</a:t>
            </a:r>
          </a:p>
        </p:txBody>
      </p:sp>
      <p:pic>
        <p:nvPicPr>
          <p:cNvPr id="12" name="Image 11">
            <a:extLst>
              <a:ext uri="{FF2B5EF4-FFF2-40B4-BE49-F238E27FC236}">
                <a16:creationId xmlns:a16="http://schemas.microsoft.com/office/drawing/2014/main" id="{7FD5A6D6-7F67-F42D-F77E-EA067DEF7C23}"/>
              </a:ext>
            </a:extLst>
          </p:cNvPr>
          <p:cNvPicPr>
            <a:picLocks noChangeAspect="1"/>
          </p:cNvPicPr>
          <p:nvPr/>
        </p:nvPicPr>
        <p:blipFill>
          <a:blip r:embed="rId5"/>
          <a:stretch>
            <a:fillRect/>
          </a:stretch>
        </p:blipFill>
        <p:spPr>
          <a:xfrm>
            <a:off x="4392000" y="1832400"/>
            <a:ext cx="4514400" cy="3795292"/>
          </a:xfrm>
          <a:prstGeom prst="rect">
            <a:avLst/>
          </a:prstGeom>
        </p:spPr>
      </p:pic>
    </p:spTree>
    <p:extLst>
      <p:ext uri="{BB962C8B-B14F-4D97-AF65-F5344CB8AC3E}">
        <p14:creationId xmlns:p14="http://schemas.microsoft.com/office/powerpoint/2010/main" val="161684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
  <a:themeElements>
    <a:clrScheme name="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DDFD146EFE774D839DA300E815F0F4" ma:contentTypeVersion="12" ma:contentTypeDescription="Crée un document." ma:contentTypeScope="" ma:versionID="6911df0972cc6080ea515e9cac5fd7f5">
  <xsd:schema xmlns:xsd="http://www.w3.org/2001/XMLSchema" xmlns:xs="http://www.w3.org/2001/XMLSchema" xmlns:p="http://schemas.microsoft.com/office/2006/metadata/properties" xmlns:ns2="1ca0697b-a038-47d6-8a94-562c673366f1" xmlns:ns3="c07c1bbe-6fd6-44a5-b00f-30925a229417" targetNamespace="http://schemas.microsoft.com/office/2006/metadata/properties" ma:root="true" ma:fieldsID="994c9ed3fc4008ff03db60ea6d9dda94" ns2:_="" ns3:_="">
    <xsd:import namespace="1ca0697b-a038-47d6-8a94-562c673366f1"/>
    <xsd:import namespace="c07c1bbe-6fd6-44a5-b00f-30925a2294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0697b-a038-47d6-8a94-562c673366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b8fe2090-d83a-469a-939e-98cbb9ffa76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7c1bbe-6fd6-44a5-b00f-30925a2294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c5a4df4-6d26-4b5d-8a80-30a468050711}" ma:internalName="TaxCatchAll" ma:showField="CatchAllData" ma:web="c07c1bbe-6fd6-44a5-b00f-30925a229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a0697b-a038-47d6-8a94-562c673366f1">
      <Terms xmlns="http://schemas.microsoft.com/office/infopath/2007/PartnerControls"/>
    </lcf76f155ced4ddcb4097134ff3c332f>
    <TaxCatchAll xmlns="c07c1bbe-6fd6-44a5-b00f-30925a229417" xsi:nil="true"/>
  </documentManagement>
</p:properties>
</file>

<file path=customXml/itemProps1.xml><?xml version="1.0" encoding="utf-8"?>
<ds:datastoreItem xmlns:ds="http://schemas.openxmlformats.org/officeDocument/2006/customXml" ds:itemID="{5AE547CB-2BCF-42F1-A1DF-46875B47F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0697b-a038-47d6-8a94-562c673366f1"/>
    <ds:schemaRef ds:uri="c07c1bbe-6fd6-44a5-b00f-30925a229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0C1E55-B3CD-40FF-99CD-18ED3D967588}">
  <ds:schemaRefs>
    <ds:schemaRef ds:uri="http://schemas.microsoft.com/sharepoint/v3/contenttype/forms"/>
  </ds:schemaRefs>
</ds:datastoreItem>
</file>

<file path=customXml/itemProps3.xml><?xml version="1.0" encoding="utf-8"?>
<ds:datastoreItem xmlns:ds="http://schemas.openxmlformats.org/officeDocument/2006/customXml" ds:itemID="{6D80FD3D-9DA4-4E45-B6A4-98735737BB38}">
  <ds:schemaRefs>
    <ds:schemaRef ds:uri="http://purl.org/dc/elements/1.1/"/>
    <ds:schemaRef ds:uri="http://schemas.microsoft.com/office/2006/documentManagement/types"/>
    <ds:schemaRef ds:uri="1ca0697b-a038-47d6-8a94-562c673366f1"/>
    <ds:schemaRef ds:uri="c07c1bbe-6fd6-44a5-b00f-30925a229417"/>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2170</Words>
  <Application>Microsoft Office PowerPoint</Application>
  <PresentationFormat>Affichage à l'écran (4:3)</PresentationFormat>
  <Paragraphs>202</Paragraphs>
  <Slides>22</Slides>
  <Notes>21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Titres des diapositives</vt:lpstr>
      </vt:variant>
      <vt:variant>
        <vt:i4>22</vt:i4>
      </vt:variant>
      <vt:variant>
        <vt:lpstr>Diaporamas personnalisés</vt:lpstr>
      </vt:variant>
      <vt:variant>
        <vt:i4>6</vt:i4>
      </vt:variant>
    </vt:vector>
  </HeadingPairs>
  <TitlesOfParts>
    <vt:vector size="33" baseType="lpstr">
      <vt:lpstr>Aptos SemiBold</vt:lpstr>
      <vt:lpstr>Arial</vt:lpstr>
      <vt:lpstr>Calibri</vt:lpstr>
      <vt:lpstr>Wingdings</vt:lpstr>
      <vt:lpstr>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Diaporama personnalisé 1</vt:lpstr>
      <vt:lpstr>Diaporama personnalisé 2</vt:lpstr>
      <vt:lpstr>Diaporama personnalisé 3</vt:lpstr>
      <vt:lpstr>Diaporama personnalisé 4</vt:lpstr>
      <vt:lpstr>Diaporama personnalisé 5</vt:lpstr>
      <vt:lpstr>Diaporama personnalisé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LN</dc:creator>
  <cp:lastModifiedBy>FLICKINGER Vincent</cp:lastModifiedBy>
  <cp:revision>141</cp:revision>
  <cp:lastPrinted>2026-03-11T17:42:01Z</cp:lastPrinted>
  <dcterms:created xsi:type="dcterms:W3CDTF">2011-02-10T17:50:44Z</dcterms:created>
  <dcterms:modified xsi:type="dcterms:W3CDTF">2026-05-26T07:36:16Z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0x0101000BDDFD146EFE774D839DA300E815F0F4</vt:lpwstr>
  </property>
  <property fmtid="{D5CDD505-2E9C-101B-9397-08002B2CF9AE}" pid="3" name="MediaServiceImageTags">
    <vt:lpwstr/>
  </property>
</Properties>
</file>